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268" r:id="rId2"/>
    <p:sldId id="269" r:id="rId3"/>
    <p:sldId id="273" r:id="rId4"/>
    <p:sldId id="282" r:id="rId5"/>
    <p:sldId id="274" r:id="rId6"/>
    <p:sldId id="279" r:id="rId7"/>
    <p:sldId id="280" r:id="rId8"/>
    <p:sldId id="277" r:id="rId9"/>
    <p:sldId id="304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4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574" autoAdjust="0"/>
  </p:normalViewPr>
  <p:slideViewPr>
    <p:cSldViewPr snapToGrid="0" snapToObjects="1">
      <p:cViewPr>
        <p:scale>
          <a:sx n="100" d="100"/>
          <a:sy n="100" d="100"/>
        </p:scale>
        <p:origin x="-1480" y="-232"/>
      </p:cViewPr>
      <p:guideLst>
        <p:guide orient="horz" pos="1687"/>
        <p:guide pos="2864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FA371-8B15-6D4B-8533-800339885272}" type="datetimeFigureOut">
              <a:rPr lang="en-US" smtClean="0"/>
              <a:t>4/11/18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294B66-E083-3E42-8B22-07E2D56159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21738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png>
</file>

<file path=ppt/media/image12.jpg>
</file>

<file path=ppt/media/image13.jpg>
</file>

<file path=ppt/media/image14.jpg>
</file>

<file path=ppt/media/image2.jpg>
</file>

<file path=ppt/media/image28.jpg>
</file>

<file path=ppt/media/image29.png>
</file>

<file path=ppt/media/image3.jpeg>
</file>

<file path=ppt/media/image4.jpeg>
</file>

<file path=ppt/media/image5.jpg>
</file>

<file path=ppt/media/image6.jp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8036F4-328F-174E-AAD5-0EA5C405A6B9}" type="datetimeFigureOut">
              <a:rPr lang="en-US" smtClean="0"/>
              <a:t>4/11/18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E0654C-A46D-CD44-BA43-66D5853B82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18260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E0654C-A46D-CD44-BA43-66D5853B82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42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0648FD62-9147-4BD5-8CCC-5F8EFF0A586B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961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eg"/><Relationship Id="rId3" Type="http://schemas.openxmlformats.org/officeDocument/2006/relationships/image" Target="../media/image7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eg"/><Relationship Id="rId3" Type="http://schemas.openxmlformats.org/officeDocument/2006/relationships/image" Target="../media/image7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jp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jp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3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5.jp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6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eg"/><Relationship Id="rId3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87876" y="0"/>
            <a:ext cx="4556125" cy="5143500"/>
          </a:xfrm>
          <a:solidFill>
            <a:schemeClr val="bg1">
              <a:lumMod val="85000"/>
            </a:schemeClr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6117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Cropped images_Widescreen_6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9788" y="314325"/>
            <a:ext cx="4030662" cy="451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43413"/>
            <a:ext cx="1109663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8663077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Cropped images_Widescreen_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309563"/>
            <a:ext cx="4035425" cy="451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43413"/>
            <a:ext cx="1109663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045269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43413"/>
            <a:ext cx="1109663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551898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90000"/>
              </a:lnSpc>
              <a:defRPr/>
            </a:lvl1pPr>
            <a:lvl2pPr marL="742950" indent="-285750">
              <a:lnSpc>
                <a:spcPct val="90000"/>
              </a:lnSpc>
              <a:buFont typeface="Lucida Grande"/>
              <a:buChar char="–"/>
              <a:defRPr/>
            </a:lvl2pPr>
            <a:lvl3pPr>
              <a:lnSpc>
                <a:spcPct val="90000"/>
              </a:lnSpc>
              <a:defRPr/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80691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 and Two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19944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19944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6226643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2"/>
          </p:nvPr>
        </p:nvSpPr>
        <p:spPr>
          <a:xfrm>
            <a:off x="457200" y="4118372"/>
            <a:ext cx="4038600" cy="4032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57200" y="1020366"/>
            <a:ext cx="4038600" cy="3097796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19944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4116278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able Placeholder 4"/>
          <p:cNvSpPr>
            <a:spLocks noGrp="1"/>
          </p:cNvSpPr>
          <p:nvPr>
            <p:ph type="tbl" sz="quarter" idx="12"/>
          </p:nvPr>
        </p:nvSpPr>
        <p:spPr>
          <a:xfrm>
            <a:off x="457200" y="1020367"/>
            <a:ext cx="4038600" cy="3098006"/>
          </a:xfrm>
        </p:spPr>
        <p:txBody>
          <a:bodyPr rtlCol="0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 noProof="0" smtClean="0"/>
              <a:t>Click icon to add table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19944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4118372"/>
            <a:ext cx="4038600" cy="4032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9259705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/>
          <p:cNvSpPr>
            <a:spLocks noGrp="1"/>
          </p:cNvSpPr>
          <p:nvPr>
            <p:ph type="chart" sz="quarter" idx="13"/>
          </p:nvPr>
        </p:nvSpPr>
        <p:spPr>
          <a:xfrm>
            <a:off x="457200" y="1020367"/>
            <a:ext cx="4038600" cy="3098006"/>
          </a:xfrm>
        </p:spPr>
        <p:txBody>
          <a:bodyPr rtlCol="0">
            <a:norm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/>
            </a:lvl1pPr>
          </a:lstStyle>
          <a:p>
            <a:pPr lvl="0"/>
            <a:r>
              <a:rPr lang="en-US" noProof="0" smtClean="0"/>
              <a:t>Click icon to add chart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19944"/>
            <a:ext cx="4038600" cy="3394472"/>
          </a:xfrm>
        </p:spPr>
        <p:txBody>
          <a:bodyPr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1"/>
          </p:nvPr>
        </p:nvSpPr>
        <p:spPr>
          <a:xfrm>
            <a:off x="457200" y="4118372"/>
            <a:ext cx="4038600" cy="403202"/>
          </a:xfrm>
        </p:spPr>
        <p:txBody>
          <a:bodyPr lIns="0" tIns="72000" rIns="72000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Lucida Grande"/>
              <a:buNone/>
              <a:tabLst/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180795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/>
        <p:txBody>
          <a:bodyPr rtlCol="0" anchor="ctr" anchorCtr="1">
            <a:normAutofit/>
          </a:bodyPr>
          <a:lstStyle>
            <a:lvl1pPr marL="0" indent="0" algn="ctr">
              <a:buNone/>
              <a:defRPr baseline="0"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8945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587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7" name="Picture 6" descr="269F7152-Edit.jp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99" r="20655"/>
          <a:stretch/>
        </p:blipFill>
        <p:spPr>
          <a:xfrm>
            <a:off x="4579682" y="0"/>
            <a:ext cx="4564318" cy="5165567"/>
          </a:xfrm>
          <a:prstGeom prst="rect">
            <a:avLst/>
          </a:prstGeom>
        </p:spPr>
      </p:pic>
      <p:sp>
        <p:nvSpPr>
          <p:cNvPr id="12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069887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260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bg1"/>
              </a:solidFill>
            </a:endParaRPr>
          </a:p>
        </p:txBody>
      </p:sp>
      <p:pic>
        <p:nvPicPr>
          <p:cNvPr id="8" name="Picture 7" descr="USY_MB1_PMS_1_Colour_Reverse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29125"/>
            <a:ext cx="1536700" cy="398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261227"/>
            <a:ext cx="8388586" cy="396568"/>
          </a:xfrm>
        </p:spPr>
        <p:txBody>
          <a:bodyPr tIns="0" anchor="t"/>
          <a:lstStyle>
            <a:lvl1pPr>
              <a:defRPr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1884" y="657795"/>
            <a:ext cx="8387705" cy="639366"/>
          </a:xfrm>
        </p:spPr>
        <p:txBody>
          <a:bodyPr tIns="72000"/>
          <a:lstStyle>
            <a:lvl1pPr marL="0" indent="0">
              <a:lnSpc>
                <a:spcPct val="90000"/>
              </a:lnSpc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54455" y="1350309"/>
            <a:ext cx="8226486" cy="3476622"/>
          </a:xfrm>
          <a:solidFill>
            <a:srgbClr val="D9D9D9"/>
          </a:solidFill>
        </p:spPr>
        <p:txBody>
          <a:bodyPr rtlCol="0" anchor="ctr"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916228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Divider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_widescreen_background file_charcoal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00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381884" y="1348200"/>
            <a:ext cx="3948874" cy="1224574"/>
          </a:xfrm>
        </p:spPr>
        <p:txBody>
          <a:bodyPr tIns="0"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428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_widescreen_background file_blue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00"/>
          </a:xfrm>
          <a:prstGeom prst="rect">
            <a:avLst/>
          </a:prstGeom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4" y="1348200"/>
            <a:ext cx="3948874" cy="1388445"/>
          </a:xfrm>
        </p:spPr>
        <p:txBody>
          <a:bodyPr tIns="0" anchor="t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3159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-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PT Template_widescreen_background file_yellow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8000"/>
          </a:xfrm>
          <a:prstGeom prst="rect">
            <a:avLst/>
          </a:prstGeom>
        </p:spPr>
      </p:pic>
      <p:sp>
        <p:nvSpPr>
          <p:cNvPr id="8" name="Title 8"/>
          <p:cNvSpPr>
            <a:spLocks noGrp="1"/>
          </p:cNvSpPr>
          <p:nvPr>
            <p:ph type="title"/>
          </p:nvPr>
        </p:nvSpPr>
        <p:spPr>
          <a:xfrm>
            <a:off x="381884" y="1348200"/>
            <a:ext cx="3948874" cy="1634252"/>
          </a:xfrm>
        </p:spPr>
        <p:txBody>
          <a:bodyPr tIns="0" anchor="t"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6977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6" descr="Cropped images_Widescreen_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60888" y="0"/>
            <a:ext cx="45958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82712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5" name="Picture 6" descr="Cropped images_Widescreen_4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60888" y="0"/>
            <a:ext cx="4595812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45800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10" name="Picture 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" r="28959"/>
          <a:stretch/>
        </p:blipFill>
        <p:spPr bwMode="auto">
          <a:xfrm>
            <a:off x="4530724" y="0"/>
            <a:ext cx="4613275" cy="514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18610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– Red option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9" name="Picture 8" descr="269F8271-Edit.jp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47" r="18811"/>
          <a:stretch/>
        </p:blipFill>
        <p:spPr>
          <a:xfrm>
            <a:off x="4560888" y="1"/>
            <a:ext cx="4583112" cy="5143500"/>
          </a:xfrm>
          <a:prstGeom prst="rect">
            <a:avLst/>
          </a:prstGeom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418610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Red option 5 (no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PPT Template_widescreen_background file_red.jpg"/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354586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1 (add own imag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7" name="Picture 7" descr="USY_MB1_PMS_1_Colour_Standard_Logo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43413"/>
            <a:ext cx="1109663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Picture Placeholder 13"/>
          <p:cNvSpPr>
            <a:spLocks noGrp="1"/>
          </p:cNvSpPr>
          <p:nvPr>
            <p:ph type="pic" sz="quarter" idx="12"/>
          </p:nvPr>
        </p:nvSpPr>
        <p:spPr>
          <a:xfrm>
            <a:off x="4645169" y="313766"/>
            <a:ext cx="4035774" cy="4513166"/>
          </a:xfrm>
          <a:solidFill>
            <a:schemeClr val="bg1">
              <a:lumMod val="85000"/>
            </a:schemeClr>
          </a:solidFill>
          <a:ln>
            <a:noFill/>
          </a:ln>
        </p:spPr>
        <p:txBody>
          <a:bodyPr rtlCol="0" anchor="ctr">
            <a:normAutofit/>
          </a:bodyPr>
          <a:lstStyle>
            <a:lvl1pPr marL="0" indent="0" algn="ctr">
              <a:buNone/>
              <a:defRPr/>
            </a:lvl1pPr>
          </a:lstStyle>
          <a:p>
            <a:pPr lvl="0"/>
            <a:r>
              <a:rPr lang="en-US" noProof="0" smtClean="0"/>
              <a:t>Drag picture to placeholder or click icon to add</a:t>
            </a:r>
            <a:endParaRPr lang="en-US" noProof="0" dirty="0"/>
          </a:p>
        </p:txBody>
      </p:sp>
      <p:sp>
        <p:nvSpPr>
          <p:cNvPr id="11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600731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– Whit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pic>
        <p:nvPicPr>
          <p:cNvPr id="6" name="Picture 7" descr="Cropped images_Widescreen_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645025" y="314325"/>
            <a:ext cx="4035425" cy="451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9" descr="USY_MB1_PMS_1_Colour_Standard_Logo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4025" y="4443413"/>
            <a:ext cx="1109663" cy="382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Title 8"/>
          <p:cNvSpPr>
            <a:spLocks noGrp="1"/>
          </p:cNvSpPr>
          <p:nvPr>
            <p:ph type="title"/>
          </p:nvPr>
        </p:nvSpPr>
        <p:spPr>
          <a:xfrm>
            <a:off x="381883" y="1290842"/>
            <a:ext cx="3965263" cy="1303630"/>
          </a:xfrm>
        </p:spPr>
        <p:txBody>
          <a:bodyPr anchor="t"/>
          <a:lstStyle>
            <a:lvl1pPr>
              <a:defRPr sz="28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383330" y="2594472"/>
            <a:ext cx="3963817" cy="639366"/>
          </a:xfrm>
        </p:spPr>
        <p:txBody>
          <a:bodyPr/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34455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87313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Insert slide title here… </a:t>
            </a:r>
            <a:r>
              <a:rPr lang="en-US" dirty="0" smtClean="0"/>
              <a:t>28pt</a:t>
            </a:r>
            <a:endParaRPr lang="en-US" dirty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019175"/>
            <a:ext cx="8229600" cy="3575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Sub-heading Bold… </a:t>
            </a:r>
            <a:r>
              <a:rPr lang="en-US" dirty="0" smtClean="0"/>
              <a:t>24pt</a:t>
            </a:r>
            <a:endParaRPr lang="en-US" dirty="0"/>
          </a:p>
          <a:p>
            <a:pPr lvl="0"/>
            <a:r>
              <a:rPr lang="en-US" dirty="0"/>
              <a:t>Add body copy </a:t>
            </a:r>
          </a:p>
          <a:p>
            <a:pPr lvl="0"/>
            <a:r>
              <a:rPr lang="en-US" dirty="0"/>
              <a:t>Add bullet point</a:t>
            </a:r>
          </a:p>
          <a:p>
            <a:pPr lvl="0"/>
            <a:r>
              <a:rPr lang="en-US" dirty="0"/>
              <a:t>Add bullet point</a:t>
            </a:r>
          </a:p>
        </p:txBody>
      </p:sp>
      <p:sp>
        <p:nvSpPr>
          <p:cNvPr id="11" name="Date Placeholder 3"/>
          <p:cNvSpPr txBox="1">
            <a:spLocks/>
          </p:cNvSpPr>
          <p:nvPr/>
        </p:nvSpPr>
        <p:spPr>
          <a:xfrm>
            <a:off x="381000" y="4767263"/>
            <a:ext cx="2133600" cy="274637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lang="en-US" sz="900" b="0" i="0" u="none" strike="noStrike" kern="1200" baseline="0" smtClean="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dirty="0"/>
              <a:t>The University of Sydney</a:t>
            </a:r>
          </a:p>
        </p:txBody>
      </p:sp>
      <p:sp>
        <p:nvSpPr>
          <p:cNvPr id="12" name="Slide Number Placeholder 5"/>
          <p:cNvSpPr txBox="1">
            <a:spLocks/>
          </p:cNvSpPr>
          <p:nvPr/>
        </p:nvSpPr>
        <p:spPr>
          <a:xfrm>
            <a:off x="6629400" y="4767263"/>
            <a:ext cx="2133600" cy="274637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r" defTabSz="457200" rtl="0" eaLnBrk="1" latinLnBrk="0" hangingPunct="1">
              <a:defRPr sz="900" kern="1200">
                <a:solidFill>
                  <a:schemeClr val="tx1"/>
                </a:solidFill>
                <a:latin typeface="Tw Cen MT"/>
                <a:ea typeface="+mn-ea"/>
                <a:cs typeface="Tw Cen MT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dirty="0" smtClean="0"/>
              <a:t>Page </a:t>
            </a:r>
            <a:fld id="{17B45C2B-5911-204A-99D5-05E77B133151}" type="slidenum">
              <a:rPr lang="en-US" smtClean="0"/>
              <a:pPr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51" r:id="rId5"/>
    <p:sldLayoutId id="2147483752" r:id="rId6"/>
    <p:sldLayoutId id="2147483741" r:id="rId7"/>
    <p:sldLayoutId id="2147483742" r:id="rId8"/>
    <p:sldLayoutId id="2147483743" r:id="rId9"/>
    <p:sldLayoutId id="2147483744" r:id="rId10"/>
    <p:sldLayoutId id="2147483745" r:id="rId11"/>
    <p:sldLayoutId id="2147483746" r:id="rId12"/>
    <p:sldLayoutId id="2147483729" r:id="rId13"/>
    <p:sldLayoutId id="2147483730" r:id="rId14"/>
    <p:sldLayoutId id="2147483731" r:id="rId15"/>
    <p:sldLayoutId id="2147483732" r:id="rId16"/>
    <p:sldLayoutId id="2147483733" r:id="rId17"/>
    <p:sldLayoutId id="2147483734" r:id="rId18"/>
    <p:sldLayoutId id="2147483735" r:id="rId19"/>
    <p:sldLayoutId id="2147483736" r:id="rId20"/>
    <p:sldLayoutId id="2147483747" r:id="rId21"/>
    <p:sldLayoutId id="2147483748" r:id="rId22"/>
    <p:sldLayoutId id="2147483749" r:id="rId23"/>
    <p:sldLayoutId id="2147483750" r:id="rId24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2800" b="1" kern="1200">
          <a:solidFill>
            <a:schemeClr val="accent1"/>
          </a:solidFill>
          <a:latin typeface="Tw Cen MT"/>
          <a:ea typeface="ＭＳ Ｐゴシック" charset="0"/>
          <a:cs typeface="Tw Cen MT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5pPr>
      <a:lvl6pPr marL="4572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6pPr>
      <a:lvl7pPr marL="9144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7pPr>
      <a:lvl8pPr marL="13716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8pPr>
      <a:lvl9pPr marL="1828800" algn="l" defTabSz="457200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Tw Cen MT" charset="0"/>
          <a:ea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Lucida Grande" charset="0"/>
        <a:buChar char="–"/>
        <a:defRPr sz="24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Tw Cen MT"/>
          <a:ea typeface="ＭＳ Ｐゴシック" charset="0"/>
          <a:cs typeface="Tw Cen MT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9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6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3871" y="602585"/>
            <a:ext cx="4293419" cy="1303630"/>
          </a:xfrm>
        </p:spPr>
        <p:txBody>
          <a:bodyPr rtlCol="0">
            <a:noAutofit/>
          </a:bodyPr>
          <a:lstStyle/>
          <a:p>
            <a:pPr fontAlgn="auto">
              <a:spcBef>
                <a:spcPts val="1200"/>
              </a:spcBef>
              <a:spcAft>
                <a:spcPts val="1200"/>
              </a:spcAft>
              <a:defRPr/>
            </a:pPr>
            <a:r>
              <a:rPr lang="en-US" sz="2400" dirty="0" smtClean="0">
                <a:ea typeface="+mj-ea"/>
              </a:rPr>
              <a:t>Information About Caffeine Dose Affects Withdrawal During Dose Tapering Procedures</a:t>
            </a:r>
            <a:br>
              <a:rPr lang="en-US" sz="2400" dirty="0" smtClean="0">
                <a:ea typeface="+mj-ea"/>
              </a:rPr>
            </a:br>
            <a:r>
              <a:rPr lang="en-US" sz="2400" b="0" dirty="0" smtClean="0">
                <a:solidFill>
                  <a:schemeClr val="tx1"/>
                </a:solidFill>
                <a:latin typeface="Tw Cen MT" charset="0"/>
              </a:rPr>
              <a:t>Implications for Clinical Practice</a:t>
            </a:r>
            <a:endParaRPr lang="en-US" sz="2400" b="0" dirty="0">
              <a:solidFill>
                <a:schemeClr val="tx1"/>
              </a:solidFill>
              <a:ea typeface="+mj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304514" y="2455182"/>
            <a:ext cx="3963817" cy="639366"/>
          </a:xfrm>
        </p:spPr>
        <p:txBody>
          <a:bodyPr rtlCol="0">
            <a:noAutofit/>
          </a:bodyPr>
          <a:lstStyle/>
          <a:p>
            <a:pPr eaLnBrk="1" fontAlgn="auto" hangingPunct="1">
              <a:spcAft>
                <a:spcPts val="0"/>
              </a:spcAft>
              <a:buFont typeface="Lucida Grande"/>
              <a:buNone/>
              <a:defRPr/>
            </a:pPr>
            <a:r>
              <a:rPr lang="en-US" b="1" dirty="0">
                <a:ea typeface="+mn-ea"/>
              </a:rPr>
              <a:t>Presented by</a:t>
            </a:r>
            <a:endParaRPr lang="en-US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Lucida Grande"/>
              <a:buNone/>
              <a:defRPr/>
            </a:pPr>
            <a:r>
              <a:rPr lang="en-US" dirty="0" err="1" smtClean="0">
                <a:ea typeface="+mn-ea"/>
              </a:rPr>
              <a:t>Dr</a:t>
            </a:r>
            <a:r>
              <a:rPr lang="en-US" dirty="0" smtClean="0">
                <a:ea typeface="+mn-ea"/>
              </a:rPr>
              <a:t> Llewellyn Mills</a:t>
            </a:r>
            <a:endParaRPr lang="en-US" dirty="0">
              <a:ea typeface="+mn-ea"/>
            </a:endParaRPr>
          </a:p>
          <a:p>
            <a:pPr eaLnBrk="1" fontAlgn="auto" hangingPunct="1">
              <a:spcAft>
                <a:spcPts val="0"/>
              </a:spcAft>
              <a:buFont typeface="Lucida Grande"/>
              <a:buNone/>
              <a:defRPr/>
            </a:pPr>
            <a:r>
              <a:rPr lang="en-US" dirty="0" smtClean="0">
                <a:ea typeface="+mn-ea"/>
              </a:rPr>
              <a:t>Division of Addiction Medicine, </a:t>
            </a:r>
          </a:p>
          <a:p>
            <a:pPr eaLnBrk="1" fontAlgn="auto" hangingPunct="1">
              <a:spcAft>
                <a:spcPts val="0"/>
              </a:spcAft>
              <a:buFont typeface="Lucida Grande"/>
              <a:buNone/>
              <a:defRPr/>
            </a:pPr>
            <a:r>
              <a:rPr lang="en-US" dirty="0" smtClean="0">
                <a:ea typeface="+mn-ea"/>
              </a:rPr>
              <a:t>Faculty of Medicine and Public Health,</a:t>
            </a:r>
          </a:p>
          <a:p>
            <a:pPr eaLnBrk="1" fontAlgn="auto" hangingPunct="1">
              <a:spcAft>
                <a:spcPts val="0"/>
              </a:spcAft>
              <a:buFont typeface="Lucida Grande"/>
              <a:buNone/>
              <a:defRPr/>
            </a:pPr>
            <a:r>
              <a:rPr lang="en-US" dirty="0" smtClean="0">
                <a:ea typeface="+mn-ea"/>
              </a:rPr>
              <a:t>University of Sydney.</a:t>
            </a:r>
            <a:endParaRPr lang="en-US" dirty="0">
              <a:ea typeface="+mn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71171" y="4477463"/>
            <a:ext cx="22402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>
                <a:latin typeface="Tw Cen MT"/>
                <a:cs typeface="Tw Cen MT"/>
              </a:rPr>
              <a:t>llew.mills@sydney.edu.au</a:t>
            </a:r>
            <a:endParaRPr lang="en-US" sz="1600" dirty="0" smtClean="0">
              <a:latin typeface="Tw Cen MT"/>
              <a:cs typeface="Tw Cen MT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Tapered Caffeine Dose Reduction Study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7" y="1088041"/>
            <a:ext cx="7808976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Morning</a:t>
            </a:r>
            <a:endParaRPr lang="en-US" b="1" dirty="0" smtClean="0"/>
          </a:p>
          <a:p>
            <a:endParaRPr lang="en-US" sz="3600" dirty="0"/>
          </a:p>
        </p:txBody>
      </p:sp>
      <p:sp>
        <p:nvSpPr>
          <p:cNvPr id="10" name="TextBox 9"/>
          <p:cNvSpPr txBox="1"/>
          <p:nvPr/>
        </p:nvSpPr>
        <p:spPr>
          <a:xfrm>
            <a:off x="2787650" y="2838437"/>
            <a:ext cx="834813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No </a:t>
            </a:r>
            <a:r>
              <a:rPr lang="en-US" b="1" dirty="0" smtClean="0"/>
              <a:t>Between-Group Differences </a:t>
            </a:r>
            <a:endParaRPr lang="en-US" b="1" dirty="0" smtClean="0"/>
          </a:p>
          <a:p>
            <a:endParaRPr lang="en-GB" sz="1400" dirty="0" smtClean="0"/>
          </a:p>
        </p:txBody>
      </p:sp>
    </p:spTree>
    <p:extLst>
      <p:ext uri="{BB962C8B-B14F-4D97-AF65-F5344CB8AC3E}">
        <p14:creationId xmlns:p14="http://schemas.microsoft.com/office/powerpoint/2010/main" val="3471641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Day-by-Day</a:t>
            </a:r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7" y="1088041"/>
            <a:ext cx="7808976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Afternoon</a:t>
            </a:r>
            <a:endParaRPr lang="en-US" b="1" dirty="0" smtClean="0"/>
          </a:p>
          <a:p>
            <a:pPr marL="0" indent="0">
              <a:buNone/>
            </a:pPr>
            <a:endParaRPr lang="en-US" sz="3600" dirty="0"/>
          </a:p>
        </p:txBody>
      </p:sp>
      <p:pic>
        <p:nvPicPr>
          <p:cNvPr id="4" name="Picture 3" descr="meansInfoVsNonInf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800" y="1541291"/>
            <a:ext cx="5499100" cy="32391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57300" y="2984500"/>
            <a:ext cx="556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n.s</a:t>
            </a:r>
            <a:r>
              <a:rPr lang="en-US" dirty="0" smtClean="0"/>
              <a:t>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90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Day-by-Day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7" y="1088041"/>
            <a:ext cx="7808976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Afternoon</a:t>
            </a:r>
            <a:endParaRPr lang="en-US" b="1" dirty="0" smtClean="0"/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1257300" y="2984500"/>
            <a:ext cx="556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n.s</a:t>
            </a:r>
            <a:r>
              <a:rPr lang="en-US" dirty="0" smtClean="0"/>
              <a:t>. </a:t>
            </a:r>
            <a:endParaRPr lang="en-US" dirty="0"/>
          </a:p>
        </p:txBody>
      </p:sp>
      <p:pic>
        <p:nvPicPr>
          <p:cNvPr id="6" name="Picture 5" descr="meansNoInfoVsMisInf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99" y="1541292"/>
            <a:ext cx="5468973" cy="323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489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Day-by-Day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7" y="1088041"/>
            <a:ext cx="7808976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Monday</a:t>
            </a:r>
            <a:r>
              <a:rPr lang="en-US" dirty="0" smtClean="0"/>
              <a:t> </a:t>
            </a:r>
            <a:r>
              <a:rPr lang="en-US" b="1" dirty="0" smtClean="0"/>
              <a:t>Afternoon</a:t>
            </a:r>
            <a:endParaRPr lang="en-US" b="1" dirty="0" smtClean="0"/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1257300" y="2984500"/>
            <a:ext cx="556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n.s</a:t>
            </a:r>
            <a:r>
              <a:rPr lang="en-US" dirty="0" smtClean="0"/>
              <a:t>. </a:t>
            </a:r>
            <a:endParaRPr lang="en-US" dirty="0"/>
          </a:p>
        </p:txBody>
      </p:sp>
      <p:pic>
        <p:nvPicPr>
          <p:cNvPr id="4" name="Picture 3" descr="meansInfoVsMisInf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99" y="1661489"/>
            <a:ext cx="5468973" cy="311010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1835696" y="3291830"/>
            <a:ext cx="1288504" cy="40387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6206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Day-by-Day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7" y="1088041"/>
            <a:ext cx="7808976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Tuesday Afternoon</a:t>
            </a:r>
            <a:endParaRPr lang="en-US" b="1" dirty="0" smtClean="0"/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1257300" y="2984500"/>
            <a:ext cx="556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n.s</a:t>
            </a:r>
            <a:r>
              <a:rPr lang="en-US" dirty="0" smtClean="0"/>
              <a:t>. </a:t>
            </a:r>
            <a:endParaRPr lang="en-US" dirty="0"/>
          </a:p>
        </p:txBody>
      </p:sp>
      <p:pic>
        <p:nvPicPr>
          <p:cNvPr id="4" name="Picture 3" descr="meansInfoVsMisInf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99" y="1661489"/>
            <a:ext cx="5468973" cy="311010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1835696" y="3291830"/>
            <a:ext cx="1974304" cy="23877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7162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Day-by-Day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7" y="1088041"/>
            <a:ext cx="7808976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Wednesday</a:t>
            </a:r>
            <a:r>
              <a:rPr lang="en-US" dirty="0" smtClean="0"/>
              <a:t> </a:t>
            </a:r>
            <a:r>
              <a:rPr lang="en-US" b="1" dirty="0" smtClean="0"/>
              <a:t>Afternoon</a:t>
            </a:r>
            <a:endParaRPr lang="en-US" b="1" dirty="0" smtClean="0"/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6997700" y="1006164"/>
            <a:ext cx="20078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b</a:t>
            </a:r>
            <a:r>
              <a:rPr lang="en-US" dirty="0" smtClean="0"/>
              <a:t> =</a:t>
            </a:r>
            <a:r>
              <a:rPr lang="en-US" i="1" dirty="0" smtClean="0"/>
              <a:t> </a:t>
            </a:r>
            <a:r>
              <a:rPr lang="en-US" dirty="0"/>
              <a:t>-</a:t>
            </a:r>
            <a:r>
              <a:rPr lang="en-US" dirty="0" smtClean="0"/>
              <a:t>13.39</a:t>
            </a:r>
            <a:endParaRPr lang="en-US" i="1" dirty="0" smtClean="0"/>
          </a:p>
          <a:p>
            <a:pPr lvl="0"/>
            <a:r>
              <a:rPr lang="en-US" i="1" dirty="0" smtClean="0"/>
              <a:t>t </a:t>
            </a:r>
            <a:r>
              <a:rPr lang="en-US" i="1" dirty="0"/>
              <a:t>= –</a:t>
            </a:r>
            <a:r>
              <a:rPr lang="en-US" dirty="0" smtClean="0"/>
              <a:t>2.64, </a:t>
            </a:r>
          </a:p>
          <a:p>
            <a:pPr lvl="0"/>
            <a:r>
              <a:rPr lang="en-US" i="1" dirty="0" smtClean="0"/>
              <a:t>p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b="1" dirty="0"/>
              <a:t>.</a:t>
            </a:r>
            <a:r>
              <a:rPr lang="en-US" b="1" dirty="0" smtClean="0"/>
              <a:t>009</a:t>
            </a:r>
          </a:p>
          <a:p>
            <a:r>
              <a:rPr lang="en-US" i="1" dirty="0" err="1" smtClean="0"/>
              <a:t>p</a:t>
            </a:r>
            <a:r>
              <a:rPr lang="en-US" baseline="-25000" dirty="0" err="1" smtClean="0"/>
              <a:t>corr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b="1" dirty="0"/>
              <a:t>.</a:t>
            </a:r>
            <a:r>
              <a:rPr lang="en-US" b="1" dirty="0" smtClean="0"/>
              <a:t>025</a:t>
            </a:r>
          </a:p>
          <a:p>
            <a:r>
              <a:rPr lang="en-US" dirty="0" smtClean="0"/>
              <a:t>CI = </a:t>
            </a:r>
            <a:r>
              <a:rPr lang="en-US" dirty="0"/>
              <a:t>-25.42, -</a:t>
            </a:r>
            <a:r>
              <a:rPr lang="en-US" dirty="0" smtClean="0"/>
              <a:t>1.36</a:t>
            </a:r>
            <a:endParaRPr lang="en-AU" b="1" dirty="0"/>
          </a:p>
        </p:txBody>
      </p:sp>
      <p:pic>
        <p:nvPicPr>
          <p:cNvPr id="4" name="Picture 3" descr="meansInfoVsMisInf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99" y="1661489"/>
            <a:ext cx="5468973" cy="311010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4851400" y="1587819"/>
            <a:ext cx="1967220" cy="153638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4711700" y="2838450"/>
            <a:ext cx="4316" cy="88542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419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Day-by-Day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7" y="1088041"/>
            <a:ext cx="7808976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Thursday</a:t>
            </a:r>
            <a:r>
              <a:rPr lang="en-US" dirty="0" smtClean="0"/>
              <a:t> </a:t>
            </a:r>
            <a:r>
              <a:rPr lang="en-US" b="1" dirty="0" smtClean="0"/>
              <a:t>Afternoon</a:t>
            </a:r>
            <a:endParaRPr lang="en-US" b="1" dirty="0" smtClean="0"/>
          </a:p>
          <a:p>
            <a:pPr marL="0" indent="0">
              <a:buNone/>
            </a:pPr>
            <a:endParaRPr lang="en-US" sz="3600" dirty="0"/>
          </a:p>
        </p:txBody>
      </p:sp>
      <p:sp>
        <p:nvSpPr>
          <p:cNvPr id="5" name="TextBox 4"/>
          <p:cNvSpPr txBox="1"/>
          <p:nvPr/>
        </p:nvSpPr>
        <p:spPr>
          <a:xfrm>
            <a:off x="6997700" y="1006164"/>
            <a:ext cx="200788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smtClean="0"/>
              <a:t>b</a:t>
            </a:r>
            <a:r>
              <a:rPr lang="en-US" dirty="0" smtClean="0"/>
              <a:t> =</a:t>
            </a:r>
            <a:r>
              <a:rPr lang="en-US" i="1" dirty="0" smtClean="0"/>
              <a:t> </a:t>
            </a:r>
            <a:r>
              <a:rPr lang="en-US" dirty="0"/>
              <a:t>-</a:t>
            </a:r>
            <a:r>
              <a:rPr lang="en-US" dirty="0" smtClean="0"/>
              <a:t>13.06</a:t>
            </a:r>
            <a:endParaRPr lang="en-US" i="1" dirty="0" smtClean="0"/>
          </a:p>
          <a:p>
            <a:pPr lvl="0"/>
            <a:r>
              <a:rPr lang="en-US" i="1" dirty="0" smtClean="0"/>
              <a:t>t </a:t>
            </a:r>
            <a:r>
              <a:rPr lang="en-US" i="1" dirty="0"/>
              <a:t>= –</a:t>
            </a:r>
            <a:r>
              <a:rPr lang="en-US" dirty="0" smtClean="0"/>
              <a:t>2.57, </a:t>
            </a:r>
          </a:p>
          <a:p>
            <a:pPr lvl="0"/>
            <a:r>
              <a:rPr lang="en-US" i="1" dirty="0" smtClean="0"/>
              <a:t>p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b="1" dirty="0"/>
              <a:t>.</a:t>
            </a:r>
            <a:r>
              <a:rPr lang="en-US" b="1" dirty="0" smtClean="0"/>
              <a:t>011</a:t>
            </a:r>
          </a:p>
          <a:p>
            <a:r>
              <a:rPr lang="en-US" i="1" dirty="0" err="1" smtClean="0"/>
              <a:t>p</a:t>
            </a:r>
            <a:r>
              <a:rPr lang="en-US" baseline="-25000" dirty="0" err="1" smtClean="0"/>
              <a:t>corr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b="1" dirty="0"/>
              <a:t>.</a:t>
            </a:r>
            <a:r>
              <a:rPr lang="en-US" b="1" dirty="0" smtClean="0"/>
              <a:t>030</a:t>
            </a:r>
          </a:p>
          <a:p>
            <a:r>
              <a:rPr lang="en-US" dirty="0" smtClean="0"/>
              <a:t>CI = </a:t>
            </a:r>
            <a:r>
              <a:rPr lang="en-US" dirty="0"/>
              <a:t>-</a:t>
            </a:r>
            <a:r>
              <a:rPr lang="en-US" dirty="0" smtClean="0"/>
              <a:t>25.09, </a:t>
            </a:r>
            <a:r>
              <a:rPr lang="en-US" dirty="0"/>
              <a:t>-</a:t>
            </a:r>
            <a:r>
              <a:rPr lang="en-US" dirty="0" smtClean="0"/>
              <a:t>1.02</a:t>
            </a:r>
            <a:endParaRPr lang="en-AU" b="1" dirty="0"/>
          </a:p>
        </p:txBody>
      </p:sp>
      <p:pic>
        <p:nvPicPr>
          <p:cNvPr id="4" name="Picture 3" descr="meansInfoVsMisInf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99" y="1661489"/>
            <a:ext cx="5468973" cy="3110103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H="1">
            <a:off x="5543550" y="1587819"/>
            <a:ext cx="1275070" cy="99663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467350" y="2330450"/>
            <a:ext cx="0" cy="75565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6189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Day-by-Day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7" y="1088041"/>
            <a:ext cx="7808976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Wednesday and Thursday Afternoon</a:t>
            </a:r>
            <a:endParaRPr lang="en-US" sz="3600" dirty="0"/>
          </a:p>
        </p:txBody>
      </p:sp>
      <p:pic>
        <p:nvPicPr>
          <p:cNvPr id="6" name="Picture 5" descr="costOfInformation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6798" y="1531121"/>
            <a:ext cx="5644447" cy="32404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818620" y="1221351"/>
            <a:ext cx="2249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b="1" dirty="0" smtClean="0"/>
              <a:t>Cost of Awareness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5695950" y="1587819"/>
            <a:ext cx="1122670" cy="87598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467350" y="2330450"/>
            <a:ext cx="0" cy="75565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4730750" y="2860675"/>
            <a:ext cx="0" cy="809625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4552950" y="2178050"/>
            <a:ext cx="1085850" cy="1701800"/>
          </a:xfrm>
          <a:prstGeom prst="roundRect">
            <a:avLst/>
          </a:prstGeom>
          <a:noFill/>
          <a:ln w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425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Fitted Slopes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6" y="995655"/>
            <a:ext cx="8087783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Afternoon</a:t>
            </a:r>
            <a:r>
              <a:rPr lang="en-US" b="1" dirty="0" smtClean="0"/>
              <a:t>: </a:t>
            </a:r>
            <a:r>
              <a:rPr lang="en-US" sz="2000" b="1" dirty="0" smtClean="0"/>
              <a:t>Linear </a:t>
            </a:r>
            <a:r>
              <a:rPr lang="en-US" sz="2000" b="1" dirty="0"/>
              <a:t>Rates of </a:t>
            </a:r>
            <a:r>
              <a:rPr lang="en-US" sz="2000" b="1" dirty="0">
                <a:solidFill>
                  <a:srgbClr val="FF0000"/>
                </a:solidFill>
              </a:rPr>
              <a:t>Change</a:t>
            </a:r>
            <a:r>
              <a:rPr lang="en-US" sz="2000" b="1" dirty="0"/>
              <a:t> in Withdrawal Across Days</a:t>
            </a:r>
            <a:endParaRPr lang="en-US" sz="2000" dirty="0"/>
          </a:p>
        </p:txBody>
      </p:sp>
      <p:pic>
        <p:nvPicPr>
          <p:cNvPr id="4" name="Picture 3" descr="LinearTrajectory887B_all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6112" y="1563638"/>
            <a:ext cx="5401300" cy="320795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3206750" y="3495675"/>
            <a:ext cx="0" cy="23812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6685268" y="1921559"/>
            <a:ext cx="16412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 err="1" smtClean="0"/>
              <a:t>n.s</a:t>
            </a:r>
            <a:r>
              <a:rPr lang="en-US" i="1" dirty="0" smtClean="0"/>
              <a:t>. </a:t>
            </a:r>
            <a:r>
              <a:rPr lang="en-US" dirty="0" smtClean="0"/>
              <a:t>difference </a:t>
            </a:r>
          </a:p>
          <a:p>
            <a:r>
              <a:rPr lang="en-US" dirty="0" smtClean="0"/>
              <a:t>in </a:t>
            </a:r>
            <a:r>
              <a:rPr lang="en-US" b="1" i="1" dirty="0" smtClean="0"/>
              <a:t>intercept</a:t>
            </a:r>
            <a:endParaRPr lang="en-AU" b="1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3270250" y="2244725"/>
            <a:ext cx="3415018" cy="130492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13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near Trajectory_decBlind 887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6811" y="1688400"/>
            <a:ext cx="5386300" cy="308319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Fitted Slopes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6" y="995655"/>
            <a:ext cx="8087783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Afternoon</a:t>
            </a:r>
            <a:r>
              <a:rPr lang="en-US" b="1" dirty="0" smtClean="0"/>
              <a:t>: </a:t>
            </a:r>
            <a:r>
              <a:rPr lang="en-US" sz="2000" b="1" dirty="0" smtClean="0"/>
              <a:t>Linear </a:t>
            </a:r>
            <a:r>
              <a:rPr lang="en-US" sz="2000" b="1" dirty="0"/>
              <a:t>Rates of </a:t>
            </a:r>
            <a:r>
              <a:rPr lang="en-US" sz="2000" b="1" dirty="0">
                <a:solidFill>
                  <a:srgbClr val="FF0000"/>
                </a:solidFill>
              </a:rPr>
              <a:t>Change</a:t>
            </a:r>
            <a:r>
              <a:rPr lang="en-US" sz="2000" b="1" dirty="0"/>
              <a:t> in Withdrawal Across Days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6685268" y="1953105"/>
            <a:ext cx="20539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u="sng" dirty="0" smtClean="0"/>
              <a:t>difference in slope</a:t>
            </a:r>
          </a:p>
          <a:p>
            <a:pPr algn="ctr"/>
            <a:r>
              <a:rPr lang="en-US" i="1" dirty="0" err="1" smtClean="0"/>
              <a:t>n.s</a:t>
            </a:r>
            <a:r>
              <a:rPr lang="en-US" i="1" dirty="0" smtClean="0"/>
              <a:t>. </a:t>
            </a:r>
            <a:endParaRPr lang="en-AU" b="1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279900" y="2244725"/>
            <a:ext cx="2405368" cy="113347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9741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w Cen MT" charset="0"/>
              </a:rPr>
              <a:t>Rationale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19174"/>
            <a:ext cx="8229600" cy="3794125"/>
          </a:xfrm>
        </p:spPr>
        <p:txBody>
          <a:bodyPr/>
          <a:lstStyle/>
          <a:p>
            <a:pPr fontAlgn="auto">
              <a:spcAft>
                <a:spcPts val="600"/>
              </a:spcAft>
              <a:buFont typeface="Lucida Grande"/>
              <a:buChar char="–"/>
              <a:defRPr/>
            </a:pPr>
            <a:r>
              <a:rPr lang="en-US" dirty="0" err="1" smtClean="0">
                <a:solidFill>
                  <a:prstClr val="black"/>
                </a:solidFill>
              </a:rPr>
              <a:t>Nocebo</a:t>
            </a:r>
            <a:r>
              <a:rPr lang="en-US" dirty="0" smtClean="0">
                <a:solidFill>
                  <a:prstClr val="black"/>
                </a:solidFill>
              </a:rPr>
              <a:t> effect says knowledge that a treatment has an aversive outcome (e.g. side effects) increases likelihood of that outcome occurring</a:t>
            </a:r>
          </a:p>
          <a:p>
            <a:pPr fontAlgn="auto">
              <a:spcAft>
                <a:spcPts val="600"/>
              </a:spcAft>
              <a:buFont typeface="Lucida Grande"/>
              <a:buChar char="–"/>
              <a:defRPr/>
            </a:pPr>
            <a:r>
              <a:rPr lang="en-US" dirty="0" smtClean="0">
                <a:solidFill>
                  <a:prstClr val="black"/>
                </a:solidFill>
              </a:rPr>
              <a:t>Perhaps this applies to withdrawal symptoms during dose tapers</a:t>
            </a:r>
          </a:p>
          <a:p>
            <a:pPr fontAlgn="auto">
              <a:spcAft>
                <a:spcPts val="600"/>
              </a:spcAft>
              <a:buFont typeface="Lucida Grande"/>
              <a:buChar char="–"/>
              <a:defRPr/>
            </a:pPr>
            <a:r>
              <a:rPr lang="en-US" dirty="0" smtClean="0">
                <a:solidFill>
                  <a:prstClr val="black"/>
                </a:solidFill>
              </a:rPr>
              <a:t>During dose tapers people expect withdrawal after each </a:t>
            </a:r>
            <a:r>
              <a:rPr lang="en-US" smtClean="0">
                <a:solidFill>
                  <a:prstClr val="black"/>
                </a:solidFill>
              </a:rPr>
              <a:t>dose reduction</a:t>
            </a:r>
            <a:endParaRPr lang="en-US" dirty="0" smtClean="0">
              <a:solidFill>
                <a:prstClr val="black"/>
              </a:solidFill>
            </a:endParaRPr>
          </a:p>
          <a:p>
            <a:pPr fontAlgn="auto">
              <a:spcAft>
                <a:spcPts val="600"/>
              </a:spcAft>
              <a:buFont typeface="Lucida Grande"/>
              <a:buChar char="–"/>
              <a:defRPr/>
            </a:pPr>
            <a:r>
              <a:rPr lang="en-US" dirty="0" smtClean="0">
                <a:solidFill>
                  <a:prstClr val="black"/>
                </a:solidFill>
              </a:rPr>
              <a:t>Maybe these expectations </a:t>
            </a:r>
            <a:r>
              <a:rPr lang="en-US" i="1" dirty="0" smtClean="0">
                <a:solidFill>
                  <a:prstClr val="black"/>
                </a:solidFill>
              </a:rPr>
              <a:t>increase</a:t>
            </a:r>
            <a:r>
              <a:rPr lang="en-US" dirty="0" smtClean="0">
                <a:solidFill>
                  <a:prstClr val="black"/>
                </a:solidFill>
              </a:rPr>
              <a:t> withdrawal via the </a:t>
            </a:r>
            <a:r>
              <a:rPr lang="en-US" dirty="0" err="1" smtClean="0">
                <a:solidFill>
                  <a:prstClr val="black"/>
                </a:solidFill>
              </a:rPr>
              <a:t>nocebo</a:t>
            </a:r>
            <a:r>
              <a:rPr lang="en-US" dirty="0" smtClean="0">
                <a:solidFill>
                  <a:prstClr val="black"/>
                </a:solidFill>
              </a:rPr>
              <a:t> effect?</a:t>
            </a:r>
            <a:endParaRPr lang="en-US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5520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inear Trajectory_openDec 887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5736" y="1707654"/>
            <a:ext cx="5494411" cy="30813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Fitted Slopes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6" y="995655"/>
            <a:ext cx="8087783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Afternoon</a:t>
            </a:r>
            <a:r>
              <a:rPr lang="en-US" b="1" dirty="0" smtClean="0"/>
              <a:t>: </a:t>
            </a:r>
            <a:r>
              <a:rPr lang="en-US" sz="2000" b="1" dirty="0" smtClean="0"/>
              <a:t>Linear </a:t>
            </a:r>
            <a:r>
              <a:rPr lang="en-US" sz="2000" b="1" dirty="0"/>
              <a:t>Rates of </a:t>
            </a:r>
            <a:r>
              <a:rPr lang="en-US" sz="2000" b="1" dirty="0">
                <a:solidFill>
                  <a:srgbClr val="FF0000"/>
                </a:solidFill>
              </a:rPr>
              <a:t>Change</a:t>
            </a:r>
            <a:r>
              <a:rPr lang="en-US" sz="2000" b="1" dirty="0"/>
              <a:t> in Withdrawal Across Days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6685268" y="1546705"/>
            <a:ext cx="2074382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difference in slope</a:t>
            </a:r>
          </a:p>
          <a:p>
            <a:r>
              <a:rPr lang="en-US" i="1" dirty="0" smtClean="0"/>
              <a:t>b </a:t>
            </a:r>
            <a:r>
              <a:rPr lang="en-US" dirty="0" smtClean="0"/>
              <a:t>= -4.83</a:t>
            </a:r>
          </a:p>
          <a:p>
            <a:r>
              <a:rPr lang="en-US" i="1" dirty="0" smtClean="0"/>
              <a:t>t </a:t>
            </a:r>
            <a:r>
              <a:rPr lang="en-US" dirty="0" smtClean="0"/>
              <a:t>= -2.47</a:t>
            </a:r>
          </a:p>
          <a:p>
            <a:r>
              <a:rPr lang="en-US" i="1" dirty="0"/>
              <a:t>p</a:t>
            </a:r>
            <a:r>
              <a:rPr lang="en-US" i="1" dirty="0" smtClean="0"/>
              <a:t> </a:t>
            </a:r>
            <a:r>
              <a:rPr lang="en-US" dirty="0" smtClean="0"/>
              <a:t>= </a:t>
            </a:r>
            <a:r>
              <a:rPr lang="en-US" b="1" dirty="0" smtClean="0"/>
              <a:t>.015</a:t>
            </a:r>
          </a:p>
          <a:p>
            <a:r>
              <a:rPr lang="en-US" i="1" dirty="0" err="1"/>
              <a:t>p</a:t>
            </a:r>
            <a:r>
              <a:rPr lang="en-US" baseline="-25000" dirty="0" err="1" smtClean="0"/>
              <a:t>corr</a:t>
            </a:r>
            <a:r>
              <a:rPr lang="en-US" dirty="0" smtClean="0"/>
              <a:t> = </a:t>
            </a:r>
            <a:r>
              <a:rPr lang="en-US" b="1" dirty="0" smtClean="0"/>
              <a:t>.038</a:t>
            </a:r>
          </a:p>
          <a:p>
            <a:r>
              <a:rPr lang="en-US" dirty="0" smtClean="0"/>
              <a:t>CI = -9.46, -0.98</a:t>
            </a:r>
            <a:r>
              <a:rPr lang="en-AU" i="1" dirty="0" smtClean="0"/>
              <a:t> </a:t>
            </a:r>
            <a:endParaRPr lang="en-AU" i="1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3644900" y="2244725"/>
            <a:ext cx="3040368" cy="138747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7729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inear Trajectory_openBlind 887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300" y="1707653"/>
            <a:ext cx="5019218" cy="308132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Fitted Slopes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6466" y="995655"/>
            <a:ext cx="8087783" cy="34862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Results: </a:t>
            </a:r>
            <a:r>
              <a:rPr lang="en-US" b="1" dirty="0" smtClean="0"/>
              <a:t>Afternoon</a:t>
            </a:r>
            <a:r>
              <a:rPr lang="en-US" b="1" dirty="0" smtClean="0"/>
              <a:t>: </a:t>
            </a:r>
            <a:r>
              <a:rPr lang="en-US" sz="2000" b="1" dirty="0" smtClean="0"/>
              <a:t>Linear </a:t>
            </a:r>
            <a:r>
              <a:rPr lang="en-US" sz="2000" b="1" dirty="0"/>
              <a:t>Rates of </a:t>
            </a:r>
            <a:r>
              <a:rPr lang="en-US" sz="2000" b="1" dirty="0">
                <a:solidFill>
                  <a:srgbClr val="FF0000"/>
                </a:solidFill>
              </a:rPr>
              <a:t>Change</a:t>
            </a:r>
            <a:r>
              <a:rPr lang="en-US" sz="2000" b="1" dirty="0"/>
              <a:t> in Withdrawal Across Days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6685268" y="1546705"/>
            <a:ext cx="2074382" cy="1754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 smtClean="0"/>
              <a:t>difference in slope</a:t>
            </a:r>
          </a:p>
          <a:p>
            <a:r>
              <a:rPr lang="en-US" i="1" dirty="0" smtClean="0"/>
              <a:t>b </a:t>
            </a:r>
            <a:r>
              <a:rPr lang="en-US" dirty="0" smtClean="0"/>
              <a:t>= -4.12</a:t>
            </a:r>
          </a:p>
          <a:p>
            <a:r>
              <a:rPr lang="en-US" i="1" dirty="0" smtClean="0"/>
              <a:t>t </a:t>
            </a:r>
            <a:r>
              <a:rPr lang="en-US" dirty="0" smtClean="0"/>
              <a:t>= -2.11</a:t>
            </a:r>
          </a:p>
          <a:p>
            <a:r>
              <a:rPr lang="en-US" i="1" dirty="0"/>
              <a:t>p</a:t>
            </a:r>
            <a:r>
              <a:rPr lang="en-US" i="1" dirty="0" smtClean="0"/>
              <a:t> </a:t>
            </a:r>
            <a:r>
              <a:rPr lang="en-US" dirty="0" smtClean="0"/>
              <a:t>= </a:t>
            </a:r>
            <a:r>
              <a:rPr lang="en-US" b="1" dirty="0" smtClean="0"/>
              <a:t>.037</a:t>
            </a:r>
          </a:p>
          <a:p>
            <a:r>
              <a:rPr lang="en-US" i="1" dirty="0" err="1"/>
              <a:t>p</a:t>
            </a:r>
            <a:r>
              <a:rPr lang="en-US" baseline="-25000" dirty="0" err="1" smtClean="0"/>
              <a:t>corr</a:t>
            </a:r>
            <a:r>
              <a:rPr lang="en-US" dirty="0" smtClean="0"/>
              <a:t> = </a:t>
            </a:r>
            <a:r>
              <a:rPr lang="en-US" b="1" dirty="0" smtClean="0"/>
              <a:t>.038</a:t>
            </a:r>
          </a:p>
          <a:p>
            <a:r>
              <a:rPr lang="en-US" dirty="0" smtClean="0"/>
              <a:t>CI = -7.98, -0.25</a:t>
            </a:r>
            <a:r>
              <a:rPr lang="en-AU" i="1" dirty="0" smtClean="0"/>
              <a:t> </a:t>
            </a:r>
            <a:endParaRPr lang="en-AU" i="1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4470400" y="2244725"/>
            <a:ext cx="2214868" cy="866775"/>
          </a:xfrm>
          <a:prstGeom prst="straightConnector1">
            <a:avLst/>
          </a:prstGeom>
          <a:ln>
            <a:solidFill>
              <a:schemeClr val="tx1"/>
            </a:solidFill>
            <a:headEnd type="none"/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134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-71718"/>
            <a:ext cx="8042276" cy="1002717"/>
          </a:xfrm>
        </p:spPr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5" y="930999"/>
            <a:ext cx="8042276" cy="380047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AU" dirty="0"/>
              <a:t>Assuming caffeine withdrawal is analogous to withdrawal from other addictive drugs, these results suggest that:</a:t>
            </a:r>
          </a:p>
          <a:p>
            <a:pPr marL="812800" indent="-457200">
              <a:buFont typeface="+mj-lt"/>
              <a:buAutoNum type="arabicPeriod"/>
            </a:pPr>
            <a:r>
              <a:rPr lang="en-AU" dirty="0"/>
              <a:t>withdrawal symptoms are increased by awareness of the timing and magnitude of dose reductions.</a:t>
            </a:r>
          </a:p>
          <a:p>
            <a:pPr marL="812800" indent="-457200">
              <a:buFont typeface="+mj-lt"/>
              <a:buAutoNum type="arabicPeriod"/>
            </a:pPr>
            <a:r>
              <a:rPr lang="en-AU" dirty="0" smtClean="0"/>
              <a:t>lack of awareness of timing and magnitude of dose reductions leads to </a:t>
            </a:r>
            <a:r>
              <a:rPr lang="en-AU" dirty="0" smtClean="0">
                <a:solidFill>
                  <a:srgbClr val="E64626"/>
                </a:solidFill>
              </a:rPr>
              <a:t>reduced rate of increase </a:t>
            </a:r>
            <a:r>
              <a:rPr lang="en-AU" dirty="0" smtClean="0"/>
              <a:t>in withdrawal.</a:t>
            </a:r>
          </a:p>
          <a:p>
            <a:pPr marL="812800" indent="-457200">
              <a:buFont typeface="+mj-lt"/>
              <a:buAutoNum type="arabicPeriod"/>
            </a:pPr>
            <a:r>
              <a:rPr lang="en-AU" dirty="0" smtClean="0"/>
              <a:t>Misinformation seems to be the most effective means of reducing the impact of </a:t>
            </a:r>
            <a:r>
              <a:rPr lang="en-AU" dirty="0" smtClean="0"/>
              <a:t>expectations </a:t>
            </a:r>
            <a:r>
              <a:rPr lang="en-AU" dirty="0" smtClean="0"/>
              <a:t>of withdrawal</a:t>
            </a:r>
          </a:p>
          <a:p>
            <a:pPr marL="812800" indent="-457200">
              <a:buFont typeface="+mj-lt"/>
              <a:buAutoNum type="arabicPeriod"/>
            </a:pPr>
            <a:r>
              <a:rPr lang="en-AU" dirty="0"/>
              <a:t>H</a:t>
            </a:r>
            <a:r>
              <a:rPr lang="en-AU" dirty="0" smtClean="0"/>
              <a:t>owever there is some evidence that </a:t>
            </a:r>
            <a:r>
              <a:rPr lang="en-AU" dirty="0" smtClean="0">
                <a:solidFill>
                  <a:srgbClr val="E64626"/>
                </a:solidFill>
              </a:rPr>
              <a:t>even under </a:t>
            </a:r>
            <a:r>
              <a:rPr lang="en-AU" dirty="0" smtClean="0">
                <a:solidFill>
                  <a:srgbClr val="E64626"/>
                </a:solidFill>
              </a:rPr>
              <a:t>uncertain/blind</a:t>
            </a:r>
            <a:r>
              <a:rPr lang="en-AU" dirty="0" smtClean="0">
                <a:solidFill>
                  <a:srgbClr val="E64626"/>
                </a:solidFill>
              </a:rPr>
              <a:t> conditions, </a:t>
            </a:r>
            <a:r>
              <a:rPr lang="en-AU" dirty="0" smtClean="0"/>
              <a:t>the rate of increase of withdrawal symptoms in a blind dose taper is reduced </a:t>
            </a:r>
            <a:endParaRPr lang="en-AU" dirty="0"/>
          </a:p>
          <a:p>
            <a:pPr marL="514350" indent="-514350" algn="just">
              <a:buAutoNum type="arabicParenR"/>
            </a:pP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5712127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85457"/>
            <a:ext cx="8042276" cy="1002717"/>
          </a:xfrm>
        </p:spPr>
        <p:txBody>
          <a:bodyPr>
            <a:normAutofit/>
          </a:bodyPr>
          <a:lstStyle/>
          <a:p>
            <a:pPr algn="ctr"/>
            <a:r>
              <a:rPr lang="en-US" b="1" dirty="0" smtClean="0"/>
              <a:t>Blind</a:t>
            </a:r>
            <a:r>
              <a:rPr lang="en-US" dirty="0" smtClean="0"/>
              <a:t> </a:t>
            </a:r>
            <a:r>
              <a:rPr lang="en-US" dirty="0" smtClean="0"/>
              <a:t>Dose Tapers?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95576" y="1630280"/>
            <a:ext cx="3883025" cy="1123950"/>
          </a:xfrm>
        </p:spPr>
        <p:txBody>
          <a:bodyPr>
            <a:normAutofit lnSpcReduction="10000"/>
          </a:bodyPr>
          <a:lstStyle/>
          <a:p>
            <a:pPr marL="0" lvl="1" indent="0">
              <a:buNone/>
            </a:pPr>
            <a:r>
              <a:rPr lang="en-US" sz="2000" dirty="0" smtClean="0">
                <a:solidFill>
                  <a:schemeClr val="tx1"/>
                </a:solidFill>
              </a:rPr>
              <a:t>No deception</a:t>
            </a:r>
            <a:r>
              <a:rPr lang="en-US" sz="2000" dirty="0">
                <a:solidFill>
                  <a:schemeClr val="tx1"/>
                </a:solidFill>
              </a:rPr>
              <a:t>, because patient </a:t>
            </a:r>
            <a:r>
              <a:rPr lang="en-US" sz="2000" dirty="0" smtClean="0">
                <a:solidFill>
                  <a:schemeClr val="tx1"/>
                </a:solidFill>
              </a:rPr>
              <a:t>consents to </a:t>
            </a:r>
            <a:r>
              <a:rPr lang="en-US" sz="2000" i="1" dirty="0" smtClean="0">
                <a:solidFill>
                  <a:srgbClr val="FF0000"/>
                </a:solidFill>
              </a:rPr>
              <a:t>voluntarily surrendering </a:t>
            </a:r>
            <a:r>
              <a:rPr lang="en-US" sz="2000" i="1" dirty="0">
                <a:solidFill>
                  <a:srgbClr val="FF0000"/>
                </a:solidFill>
              </a:rPr>
              <a:t>knowledge</a:t>
            </a:r>
            <a:r>
              <a:rPr lang="en-US" sz="2000" dirty="0">
                <a:solidFill>
                  <a:srgbClr val="FF0000"/>
                </a:solidFill>
              </a:rPr>
              <a:t> </a:t>
            </a:r>
            <a:r>
              <a:rPr lang="en-US" sz="2000" dirty="0">
                <a:solidFill>
                  <a:schemeClr val="tx1"/>
                </a:solidFill>
              </a:rPr>
              <a:t>of timing and magnitude of dose reduction</a:t>
            </a:r>
            <a:r>
              <a:rPr lang="en-US" sz="2000" dirty="0" smtClean="0">
                <a:solidFill>
                  <a:schemeClr val="tx1"/>
                </a:solidFill>
              </a:rPr>
              <a:t>.</a:t>
            </a:r>
          </a:p>
          <a:p>
            <a:pPr marL="0" lvl="1" indent="0">
              <a:buNone/>
            </a:pPr>
            <a:endParaRPr lang="en-US" dirty="0" smtClean="0"/>
          </a:p>
          <a:p>
            <a:pPr marL="0" lvl="1" indent="0">
              <a:buNone/>
            </a:pPr>
            <a:endParaRPr lang="en-US" dirty="0"/>
          </a:p>
          <a:p>
            <a:pPr marL="444500" lvl="1" indent="-4445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2695576" y="1201655"/>
            <a:ext cx="25241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/>
              <a:t>Advantages</a:t>
            </a:r>
            <a:endParaRPr lang="en-US" sz="2400" u="sng" dirty="0"/>
          </a:p>
        </p:txBody>
      </p:sp>
      <p:sp>
        <p:nvSpPr>
          <p:cNvPr id="6" name="TextBox 5"/>
          <p:cNvSpPr txBox="1"/>
          <p:nvPr/>
        </p:nvSpPr>
        <p:spPr>
          <a:xfrm>
            <a:off x="2695575" y="2744705"/>
            <a:ext cx="424180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0">
              <a:buNone/>
            </a:pPr>
            <a:r>
              <a:rPr lang="en-US" sz="2000" dirty="0"/>
              <a:t>C</a:t>
            </a:r>
            <a:r>
              <a:rPr lang="en-US" sz="2000" dirty="0" smtClean="0"/>
              <a:t>heap </a:t>
            </a:r>
            <a:r>
              <a:rPr lang="en-US" sz="2000" dirty="0"/>
              <a:t>and easy to administer </a:t>
            </a:r>
          </a:p>
          <a:p>
            <a:pPr marL="355600" lvl="3" indent="0">
              <a:buNone/>
            </a:pPr>
            <a:r>
              <a:rPr lang="en-US" sz="1600" dirty="0"/>
              <a:t>e.g. strong cordial in methadone </a:t>
            </a:r>
            <a:r>
              <a:rPr lang="en-US" sz="1600" dirty="0" smtClean="0"/>
              <a:t>syrup to </a:t>
            </a:r>
            <a:r>
              <a:rPr lang="en-US" sz="1600" dirty="0"/>
              <a:t>dilute </a:t>
            </a:r>
            <a:r>
              <a:rPr lang="en-US" sz="1600" dirty="0" smtClean="0"/>
              <a:t>dose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2695576" y="3714828"/>
            <a:ext cx="459422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2000" dirty="0" smtClean="0"/>
              <a:t>Can </a:t>
            </a:r>
            <a:r>
              <a:rPr lang="en-US" sz="2000" dirty="0"/>
              <a:t>be transitioned to completely drug-free state </a:t>
            </a:r>
            <a:r>
              <a:rPr lang="en-US" sz="2000" i="1" dirty="0">
                <a:solidFill>
                  <a:srgbClr val="FF0000"/>
                </a:solidFill>
              </a:rPr>
              <a:t>without awareness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875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6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"/>
          <p:cNvSpPr txBox="1">
            <a:spLocks noChangeArrowheads="1"/>
          </p:cNvSpPr>
          <p:nvPr/>
        </p:nvSpPr>
        <p:spPr bwMode="auto">
          <a:xfrm>
            <a:off x="339331" y="626864"/>
            <a:ext cx="3802905" cy="4631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000FF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 sz="3200" b="0" kern="0" dirty="0" smtClean="0">
                <a:solidFill>
                  <a:schemeClr val="tx1"/>
                </a:solidFill>
                <a:cs typeface="Arial" panose="020B0604020202020204" pitchFamily="34" charset="0"/>
              </a:rPr>
              <a:t>Special thanks to….</a:t>
            </a:r>
            <a:endParaRPr lang="en-US" sz="1200" b="0" kern="0" dirty="0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32" name="Rectangle 2"/>
          <p:cNvSpPr txBox="1">
            <a:spLocks noChangeArrowheads="1"/>
          </p:cNvSpPr>
          <p:nvPr/>
        </p:nvSpPr>
        <p:spPr bwMode="auto">
          <a:xfrm>
            <a:off x="1139191" y="3702946"/>
            <a:ext cx="1840329" cy="829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000FF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 sz="2400" b="0" kern="0" dirty="0" smtClean="0">
                <a:solidFill>
                  <a:schemeClr val="tx1"/>
                </a:solidFill>
                <a:cs typeface="Arial" panose="020B0604020202020204" pitchFamily="34" charset="0"/>
              </a:rPr>
              <a:t>Ben </a:t>
            </a:r>
            <a:r>
              <a:rPr lang="en-AU" sz="2400" b="0" kern="0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Colagiuri</a:t>
            </a:r>
            <a:endParaRPr lang="en-US" sz="1050" b="0" kern="0" dirty="0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pic>
        <p:nvPicPr>
          <p:cNvPr id="3" name="Picture 2" descr="BenAndM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820" y="1409700"/>
            <a:ext cx="1790700" cy="23876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57140" y="1651000"/>
            <a:ext cx="1905000" cy="1905000"/>
          </a:xfrm>
          <a:prstGeom prst="rect">
            <a:avLst/>
          </a:prstGeom>
        </p:spPr>
      </p:pic>
      <p:sp>
        <p:nvSpPr>
          <p:cNvPr id="9" name="Rectangle 2"/>
          <p:cNvSpPr txBox="1">
            <a:spLocks noChangeArrowheads="1"/>
          </p:cNvSpPr>
          <p:nvPr/>
        </p:nvSpPr>
        <p:spPr bwMode="auto">
          <a:xfrm>
            <a:off x="3504828" y="3723878"/>
            <a:ext cx="1840329" cy="829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000FF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 sz="2400" b="0" kern="0" dirty="0" smtClean="0">
                <a:solidFill>
                  <a:schemeClr val="tx1"/>
                </a:solidFill>
                <a:cs typeface="Arial" panose="020B0604020202020204" pitchFamily="34" charset="0"/>
              </a:rPr>
              <a:t>Nick </a:t>
            </a:r>
            <a:r>
              <a:rPr lang="en-AU" sz="2400" b="0" kern="0" dirty="0" err="1" smtClean="0">
                <a:solidFill>
                  <a:schemeClr val="tx1"/>
                </a:solidFill>
                <a:cs typeface="Arial" panose="020B0604020202020204" pitchFamily="34" charset="0"/>
              </a:rPr>
              <a:t>Lintzeris</a:t>
            </a:r>
            <a:endParaRPr lang="en-US" sz="1050" b="0" kern="0" dirty="0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 bwMode="auto">
          <a:xfrm>
            <a:off x="5917828" y="3723878"/>
            <a:ext cx="2400672" cy="82963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0000FF"/>
                </a:solidFill>
                <a:latin typeface="Calibri" panose="020F0502020204030204" pitchFamily="34" charset="0"/>
                <a:ea typeface="+mj-ea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4400" b="1">
                <a:solidFill>
                  <a:schemeClr val="tx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AU" sz="2400" b="0" kern="0" dirty="0" smtClean="0">
                <a:solidFill>
                  <a:schemeClr val="tx1"/>
                </a:solidFill>
                <a:cs typeface="Arial" panose="020B0604020202020204" pitchFamily="34" charset="0"/>
              </a:rPr>
              <a:t>Sarah Hutchinson</a:t>
            </a:r>
            <a:endParaRPr lang="en-US" sz="1050" b="0" kern="0" dirty="0" smtClean="0">
              <a:solidFill>
                <a:schemeClr val="tx1"/>
              </a:solidFill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04000" y="1630452"/>
            <a:ext cx="1004859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dirty="0" smtClean="0"/>
              <a:t>?</a:t>
            </a:r>
            <a:endParaRPr lang="en-US" sz="11500" dirty="0"/>
          </a:p>
        </p:txBody>
      </p:sp>
    </p:spTree>
    <p:extLst>
      <p:ext uri="{BB962C8B-B14F-4D97-AF65-F5344CB8AC3E}">
        <p14:creationId xmlns:p14="http://schemas.microsoft.com/office/powerpoint/2010/main" val="14647337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w Cen MT" charset="0"/>
              </a:rPr>
              <a:t>Research Question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auto">
              <a:spcAft>
                <a:spcPts val="600"/>
              </a:spcAft>
              <a:buNone/>
              <a:defRPr/>
            </a:pPr>
            <a:endParaRPr lang="en-US" dirty="0" smtClean="0">
              <a:solidFill>
                <a:prstClr val="black"/>
              </a:solidFill>
            </a:endParaRPr>
          </a:p>
          <a:p>
            <a:pPr marL="0" indent="0" fontAlgn="auto">
              <a:spcAft>
                <a:spcPts val="600"/>
              </a:spcAft>
              <a:buNone/>
              <a:defRPr/>
            </a:pPr>
            <a:endParaRPr lang="en-US" dirty="0">
              <a:solidFill>
                <a:prstClr val="black"/>
              </a:solidFill>
            </a:endParaRPr>
          </a:p>
          <a:p>
            <a:pPr marL="0" indent="0" algn="ctr" fontAlgn="auto">
              <a:spcAft>
                <a:spcPts val="600"/>
              </a:spcAft>
              <a:buNone/>
              <a:defRPr/>
            </a:pPr>
            <a:r>
              <a:rPr lang="en-US" dirty="0" smtClean="0">
                <a:solidFill>
                  <a:prstClr val="black"/>
                </a:solidFill>
              </a:rPr>
              <a:t>Does knowledge of timing and magnitude </a:t>
            </a:r>
          </a:p>
          <a:p>
            <a:pPr marL="0" indent="0" algn="ctr" fontAlgn="auto">
              <a:spcAft>
                <a:spcPts val="600"/>
              </a:spcAft>
              <a:buNone/>
              <a:defRPr/>
            </a:pPr>
            <a:r>
              <a:rPr lang="en-US" dirty="0">
                <a:solidFill>
                  <a:prstClr val="black"/>
                </a:solidFill>
              </a:rPr>
              <a:t>o</a:t>
            </a:r>
            <a:r>
              <a:rPr lang="en-US" dirty="0" smtClean="0">
                <a:solidFill>
                  <a:prstClr val="black"/>
                </a:solidFill>
              </a:rPr>
              <a:t>f dose reductions lead to more severe</a:t>
            </a:r>
          </a:p>
          <a:p>
            <a:pPr marL="0" indent="0" algn="ctr" fontAlgn="auto">
              <a:spcAft>
                <a:spcPts val="600"/>
              </a:spcAft>
              <a:buNone/>
              <a:defRPr/>
            </a:pPr>
            <a:r>
              <a:rPr lang="en-US" dirty="0">
                <a:solidFill>
                  <a:prstClr val="black"/>
                </a:solidFill>
              </a:rPr>
              <a:t>w</a:t>
            </a:r>
            <a:r>
              <a:rPr lang="en-US" dirty="0" smtClean="0">
                <a:solidFill>
                  <a:prstClr val="black"/>
                </a:solidFill>
              </a:rPr>
              <a:t>ithdrawal symptoms during a dose taper</a:t>
            </a:r>
          </a:p>
          <a:p>
            <a:pPr marL="0" indent="0" algn="ctr" fontAlgn="auto">
              <a:spcAft>
                <a:spcPts val="600"/>
              </a:spcAft>
              <a:buNone/>
              <a:defRPr/>
            </a:pPr>
            <a:endParaRPr lang="en-US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23437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w Cen MT" charset="0"/>
              </a:rPr>
              <a:t>Translational Study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auto">
              <a:spcAft>
                <a:spcPts val="600"/>
              </a:spcAft>
              <a:buNone/>
              <a:defRPr/>
            </a:pPr>
            <a:endParaRPr lang="en-US" dirty="0" smtClean="0">
              <a:solidFill>
                <a:prstClr val="black"/>
              </a:solidFill>
            </a:endParaRPr>
          </a:p>
          <a:p>
            <a:pPr marL="0" indent="0" fontAlgn="auto">
              <a:spcAft>
                <a:spcPts val="600"/>
              </a:spcAft>
              <a:buNone/>
              <a:defRPr/>
            </a:pPr>
            <a:endParaRPr lang="en-US" dirty="0">
              <a:solidFill>
                <a:prstClr val="black"/>
              </a:solidFill>
            </a:endParaRPr>
          </a:p>
          <a:p>
            <a:pPr marL="0" indent="0" algn="ctr" fontAlgn="auto">
              <a:spcAft>
                <a:spcPts val="600"/>
              </a:spcAft>
              <a:buNone/>
              <a:defRPr/>
            </a:pPr>
            <a:r>
              <a:rPr lang="en-US" dirty="0" smtClean="0">
                <a:solidFill>
                  <a:prstClr val="black"/>
                </a:solidFill>
              </a:rPr>
              <a:t>Caffeine withdrawal shares features with </a:t>
            </a:r>
          </a:p>
          <a:p>
            <a:pPr marL="0" indent="0" algn="ctr" fontAlgn="auto">
              <a:spcAft>
                <a:spcPts val="600"/>
              </a:spcAft>
              <a:buNone/>
              <a:defRPr/>
            </a:pPr>
            <a:r>
              <a:rPr lang="en-US" dirty="0" smtClean="0">
                <a:solidFill>
                  <a:prstClr val="black"/>
                </a:solidFill>
              </a:rPr>
              <a:t>other withdrawal syndromes </a:t>
            </a:r>
            <a:endParaRPr lang="en-US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63195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>
                <a:latin typeface="Tw Cen MT" charset="0"/>
              </a:rPr>
              <a:t>Participants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fontAlgn="auto">
              <a:spcAft>
                <a:spcPts val="600"/>
              </a:spcAft>
              <a:buNone/>
              <a:defRPr/>
            </a:pPr>
            <a:endParaRPr lang="en-US" dirty="0" smtClean="0">
              <a:solidFill>
                <a:prstClr val="black"/>
              </a:solidFill>
            </a:endParaRPr>
          </a:p>
          <a:p>
            <a:pPr marL="0" indent="0" fontAlgn="auto">
              <a:spcAft>
                <a:spcPts val="600"/>
              </a:spcAft>
              <a:buNone/>
              <a:defRPr/>
            </a:pPr>
            <a:endParaRPr lang="en-US" dirty="0">
              <a:solidFill>
                <a:prstClr val="black"/>
              </a:solidFill>
            </a:endParaRPr>
          </a:p>
          <a:p>
            <a:pPr marL="0" indent="0" algn="ctr" fontAlgn="auto">
              <a:spcAft>
                <a:spcPts val="600"/>
              </a:spcAft>
              <a:buNone/>
              <a:defRPr/>
            </a:pPr>
            <a:r>
              <a:rPr lang="en-US" dirty="0" smtClean="0">
                <a:solidFill>
                  <a:prstClr val="black"/>
                </a:solidFill>
              </a:rPr>
              <a:t>45 moderate to heavy coffee drinkers</a:t>
            </a:r>
          </a:p>
          <a:p>
            <a:pPr marL="0" indent="0" algn="ctr" fontAlgn="auto">
              <a:spcAft>
                <a:spcPts val="600"/>
              </a:spcAft>
              <a:buNone/>
              <a:defRPr/>
            </a:pPr>
            <a:r>
              <a:rPr lang="en-US" dirty="0" smtClean="0">
                <a:solidFill>
                  <a:prstClr val="black"/>
                </a:solidFill>
              </a:rPr>
              <a:t>(≥ 3 cups per day)</a:t>
            </a:r>
            <a:endParaRPr lang="en-US" dirty="0" smtClean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55148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97223"/>
            <a:ext cx="8042276" cy="52891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 smtClean="0"/>
              <a:t>Tapered Dose Reduction Study 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6" y="847446"/>
            <a:ext cx="5102225" cy="5833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>
                <a:solidFill>
                  <a:srgbClr val="000000"/>
                </a:solidFill>
              </a:rPr>
              <a:t>Design:</a:t>
            </a:r>
            <a:r>
              <a:rPr lang="en-US" sz="3000" b="1" dirty="0" smtClean="0">
                <a:solidFill>
                  <a:srgbClr val="000000"/>
                </a:solidFill>
              </a:rPr>
              <a:t> Dosing Trajectory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60399" y="1430797"/>
            <a:ext cx="77707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Reduce </a:t>
            </a:r>
            <a:r>
              <a:rPr lang="en-US" dirty="0" smtClean="0"/>
              <a:t>caffeine dose </a:t>
            </a:r>
            <a:r>
              <a:rPr lang="en-US" b="1" dirty="0" smtClean="0">
                <a:solidFill>
                  <a:srgbClr val="FF0000"/>
                </a:solidFill>
              </a:rPr>
              <a:t>in all participants </a:t>
            </a:r>
            <a:r>
              <a:rPr lang="en-US" dirty="0" smtClean="0"/>
              <a:t>by 100 mg per day from 300 mg 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60400" y="1800129"/>
            <a:ext cx="80899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Daily dose administered via two cups of coffee: morning and afternoon  </a:t>
            </a:r>
            <a:endParaRPr lang="en-US" dirty="0"/>
          </a:p>
        </p:txBody>
      </p:sp>
      <p:pic>
        <p:nvPicPr>
          <p:cNvPr id="22" name="Picture 21" descr="emptyFrame_DoseByDay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2831130"/>
            <a:ext cx="7089467" cy="211895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60400" y="2844114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0400" y="2852865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60400" y="2161306"/>
            <a:ext cx="8089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Caffeine withdrawal </a:t>
            </a:r>
            <a:r>
              <a:rPr lang="en-US" dirty="0" smtClean="0"/>
              <a:t>symptoms measured twice each day by questionnaire, once at each dosing occasion (i.e. Morning and Afternoon) 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723376" y="2899031"/>
            <a:ext cx="2933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</a:t>
            </a:r>
            <a:r>
              <a:rPr lang="en-US" dirty="0" smtClean="0"/>
              <a:t>xcept Friday: once in the morning only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925187" y="3440674"/>
            <a:ext cx="203200" cy="801127"/>
          </a:xfrm>
          <a:prstGeom prst="straightConnector1">
            <a:avLst/>
          </a:prstGeom>
          <a:ln w="28575" cmpd="sng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1669446" y="3283411"/>
            <a:ext cx="1446287" cy="3610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3115733" y="3267075"/>
            <a:ext cx="6350" cy="371475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V="1">
            <a:off x="3115733" y="3629159"/>
            <a:ext cx="1357944" cy="3610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4473677" y="3600182"/>
            <a:ext cx="1686" cy="372012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V="1">
            <a:off x="4473677" y="3972967"/>
            <a:ext cx="1335549" cy="1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806894" y="3961483"/>
            <a:ext cx="2332" cy="422065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809226" y="4382425"/>
            <a:ext cx="1319161" cy="1123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6402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emptyFrame_DoseByDay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943" y="2372373"/>
            <a:ext cx="7089467" cy="2118950"/>
          </a:xfrm>
          <a:prstGeom prst="rect">
            <a:avLst/>
          </a:prstGeom>
        </p:spPr>
      </p:pic>
      <p:cxnSp>
        <p:nvCxnSpPr>
          <p:cNvPr id="15" name="Straight Connector 14"/>
          <p:cNvCxnSpPr/>
          <p:nvPr/>
        </p:nvCxnSpPr>
        <p:spPr>
          <a:xfrm flipV="1">
            <a:off x="1937989" y="2824654"/>
            <a:ext cx="1446287" cy="3610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384276" y="2808318"/>
            <a:ext cx="6350" cy="371475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V="1">
            <a:off x="3384276" y="3170402"/>
            <a:ext cx="1357944" cy="3610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4742220" y="3141425"/>
            <a:ext cx="1686" cy="372012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4742220" y="3514210"/>
            <a:ext cx="1335549" cy="1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075437" y="3502726"/>
            <a:ext cx="2332" cy="422065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077769" y="3923668"/>
            <a:ext cx="1319161" cy="1123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426" y="499949"/>
            <a:ext cx="8042276" cy="52891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 smtClean="0"/>
              <a:t>Somethin</a:t>
            </a:r>
            <a:r>
              <a:rPr lang="en-US" sz="3600" dirty="0" smtClean="0"/>
              <a:t>g to Remember About </a:t>
            </a:r>
            <a:r>
              <a:rPr lang="en-US" sz="3600" dirty="0" smtClean="0"/>
              <a:t>Dose Tapers</a:t>
            </a:r>
            <a:endParaRPr lang="en-US" sz="3600" dirty="0"/>
          </a:p>
        </p:txBody>
      </p:sp>
      <p:sp>
        <p:nvSpPr>
          <p:cNvPr id="4" name="TextBox 3"/>
          <p:cNvSpPr txBox="1"/>
          <p:nvPr/>
        </p:nvSpPr>
        <p:spPr>
          <a:xfrm>
            <a:off x="1582993" y="1531982"/>
            <a:ext cx="6099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Inverse relationship between withdrawal and dose, means</a:t>
            </a:r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2106150" y="2808318"/>
            <a:ext cx="3969287" cy="1122966"/>
          </a:xfrm>
          <a:prstGeom prst="line">
            <a:avLst/>
          </a:prstGeom>
          <a:ln w="57150" cmpd="sng">
            <a:solidFill>
              <a:schemeClr val="accent3">
                <a:lumMod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7545850" y="2808318"/>
            <a:ext cx="0" cy="1147304"/>
          </a:xfrm>
          <a:prstGeom prst="line">
            <a:avLst/>
          </a:prstGeom>
          <a:ln w="57150" cmpd="sng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5400000">
            <a:off x="7158040" y="3156510"/>
            <a:ext cx="1419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3">
                    <a:lumMod val="50000"/>
                  </a:schemeClr>
                </a:solidFill>
              </a:rPr>
              <a:t>Withdrawal</a:t>
            </a:r>
            <a:endParaRPr lang="en-US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654301" y="2551265"/>
            <a:ext cx="13546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</a:t>
            </a:r>
            <a:r>
              <a:rPr lang="en-US" sz="1200" dirty="0" smtClean="0"/>
              <a:t>ose trajectory</a:t>
            </a:r>
            <a:endParaRPr lang="en-US" sz="1200" dirty="0"/>
          </a:p>
        </p:txBody>
      </p:sp>
      <p:cxnSp>
        <p:nvCxnSpPr>
          <p:cNvPr id="11" name="Straight Arrow Connector 10"/>
          <p:cNvCxnSpPr/>
          <p:nvPr/>
        </p:nvCxnSpPr>
        <p:spPr>
          <a:xfrm flipH="1">
            <a:off x="3179233" y="2828264"/>
            <a:ext cx="1" cy="307279"/>
          </a:xfrm>
          <a:prstGeom prst="straightConnector1">
            <a:avLst/>
          </a:prstGeom>
          <a:ln cmpd="sng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498774" y="2270646"/>
            <a:ext cx="17758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dirty="0" smtClean="0"/>
              <a:t>ithdrawal trajectory</a:t>
            </a:r>
            <a:endParaRPr lang="en-US" sz="1200" dirty="0"/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5273473" y="2624511"/>
            <a:ext cx="1" cy="307279"/>
          </a:xfrm>
          <a:prstGeom prst="straightConnector1">
            <a:avLst/>
          </a:prstGeom>
          <a:ln cmpd="sng"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937989" y="2828264"/>
            <a:ext cx="4176464" cy="1183646"/>
          </a:xfrm>
          <a:prstGeom prst="line">
            <a:avLst/>
          </a:prstGeom>
          <a:ln w="57150" cmpd="sng">
            <a:solidFill>
              <a:schemeClr val="tx1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6075437" y="4010787"/>
            <a:ext cx="1319161" cy="1123"/>
          </a:xfrm>
          <a:prstGeom prst="line">
            <a:avLst/>
          </a:prstGeom>
          <a:ln w="57150" cmpd="sng">
            <a:solidFill>
              <a:schemeClr val="tx1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075437" y="2817781"/>
            <a:ext cx="1319161" cy="1123"/>
          </a:xfrm>
          <a:prstGeom prst="line">
            <a:avLst/>
          </a:prstGeom>
          <a:ln w="57150" cmpd="sng">
            <a:solidFill>
              <a:schemeClr val="accent3">
                <a:lumMod val="50000"/>
              </a:schemeClr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1582993" y="1531982"/>
            <a:ext cx="7713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Imagine stepped dosing trajectory as linear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1582993" y="1531982"/>
            <a:ext cx="7713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As dose goes down withdrawal goes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12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4" grpId="1"/>
      <p:bldP spid="21" grpId="0"/>
      <p:bldP spid="3" grpId="0"/>
      <p:bldP spid="18" grpId="0"/>
      <p:bldP spid="36" grpId="0"/>
      <p:bldP spid="3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461682"/>
            <a:ext cx="8042276" cy="528918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 smtClean="0"/>
              <a:t>Tapered Dose Reduction Study  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9276" y="1139122"/>
            <a:ext cx="5991225" cy="5833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000" dirty="0" smtClean="0">
                <a:solidFill>
                  <a:srgbClr val="000000"/>
                </a:solidFill>
              </a:rPr>
              <a:t>Design:</a:t>
            </a:r>
            <a:r>
              <a:rPr lang="en-US" sz="3000" b="1" dirty="0" smtClean="0">
                <a:solidFill>
                  <a:srgbClr val="000000"/>
                </a:solidFill>
              </a:rPr>
              <a:t> Information Trajectory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60400" y="1722472"/>
            <a:ext cx="73914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Open Reduction</a:t>
            </a:r>
            <a:r>
              <a:rPr lang="en-US" sz="1600" b="1" dirty="0" smtClean="0"/>
              <a:t> </a:t>
            </a:r>
            <a:r>
              <a:rPr lang="en-US" sz="1600" b="1" dirty="0" smtClean="0"/>
              <a:t>Group </a:t>
            </a:r>
            <a:r>
              <a:rPr lang="en-US" sz="1600" dirty="0" smtClean="0"/>
              <a:t>(</a:t>
            </a:r>
            <a:r>
              <a:rPr lang="en-US" sz="1600" i="1" dirty="0" smtClean="0"/>
              <a:t>n </a:t>
            </a:r>
            <a:r>
              <a:rPr lang="en-US" sz="1600" dirty="0" smtClean="0"/>
              <a:t>= 15): told </a:t>
            </a:r>
            <a:r>
              <a:rPr lang="en-US" sz="1600" dirty="0"/>
              <a:t>t</a:t>
            </a:r>
            <a:r>
              <a:rPr lang="en-US" sz="1600" dirty="0" smtClean="0"/>
              <a:t>rue </a:t>
            </a:r>
            <a:r>
              <a:rPr lang="en-US" sz="1600" dirty="0"/>
              <a:t>d</a:t>
            </a:r>
            <a:r>
              <a:rPr lang="en-US" sz="1600" dirty="0" smtClean="0"/>
              <a:t>osing </a:t>
            </a:r>
            <a:r>
              <a:rPr lang="en-US" sz="1600" dirty="0" smtClean="0"/>
              <a:t>schedule  300-200-100-0-0 </a:t>
            </a:r>
            <a:endParaRPr lang="en-US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660400" y="2137714"/>
            <a:ext cx="8089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Deceptive Reduction</a:t>
            </a:r>
            <a:r>
              <a:rPr lang="en-US" sz="1600" b="1" dirty="0" smtClean="0"/>
              <a:t> </a:t>
            </a:r>
            <a:r>
              <a:rPr lang="en-US" sz="1600" b="1" dirty="0"/>
              <a:t>Group </a:t>
            </a:r>
            <a:r>
              <a:rPr lang="en-US" sz="1600" dirty="0"/>
              <a:t>(</a:t>
            </a:r>
            <a:r>
              <a:rPr lang="en-US" sz="1600" i="1" dirty="0"/>
              <a:t>n </a:t>
            </a:r>
            <a:r>
              <a:rPr lang="en-US" sz="1600" dirty="0"/>
              <a:t>= 15): told </a:t>
            </a:r>
            <a:r>
              <a:rPr lang="en-US" sz="1600" dirty="0" smtClean="0"/>
              <a:t>300-300-300-0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660400" y="2844114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60400" y="2852865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60400" y="2562480"/>
            <a:ext cx="8089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Blind Reduction</a:t>
            </a:r>
            <a:r>
              <a:rPr lang="en-US" sz="1600" dirty="0" smtClean="0"/>
              <a:t> </a:t>
            </a:r>
            <a:r>
              <a:rPr lang="en-US" sz="1600" b="1" dirty="0"/>
              <a:t>Group</a:t>
            </a:r>
            <a:r>
              <a:rPr lang="en-US" sz="1600" dirty="0"/>
              <a:t> (</a:t>
            </a:r>
            <a:r>
              <a:rPr lang="en-US" sz="1600" i="1" dirty="0"/>
              <a:t>n </a:t>
            </a:r>
            <a:r>
              <a:rPr lang="en-US" sz="1600" dirty="0"/>
              <a:t>= </a:t>
            </a:r>
            <a:r>
              <a:rPr lang="en-US" sz="1600" dirty="0" smtClean="0"/>
              <a:t>15; not on graph): given </a:t>
            </a:r>
            <a:r>
              <a:rPr lang="en-US" sz="1600" b="1" dirty="0" smtClean="0"/>
              <a:t>no information about dose</a:t>
            </a:r>
            <a:endParaRPr lang="en-US" sz="1600" dirty="0"/>
          </a:p>
        </p:txBody>
      </p:sp>
      <p:pic>
        <p:nvPicPr>
          <p:cNvPr id="16" name="Picture 15" descr="emptyFrame_DoseByDay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276" y="2833462"/>
            <a:ext cx="7089467" cy="2118950"/>
          </a:xfrm>
          <a:prstGeom prst="rect">
            <a:avLst/>
          </a:prstGeom>
        </p:spPr>
      </p:pic>
      <p:cxnSp>
        <p:nvCxnSpPr>
          <p:cNvPr id="17" name="Straight Connector 16"/>
          <p:cNvCxnSpPr/>
          <p:nvPr/>
        </p:nvCxnSpPr>
        <p:spPr>
          <a:xfrm flipV="1">
            <a:off x="1669446" y="3283411"/>
            <a:ext cx="1446287" cy="3610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115733" y="3267075"/>
            <a:ext cx="6350" cy="371475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3115733" y="3629159"/>
            <a:ext cx="1357944" cy="3610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473677" y="3600182"/>
            <a:ext cx="1686" cy="372012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V="1">
            <a:off x="4473677" y="3972967"/>
            <a:ext cx="1335549" cy="1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5806894" y="3961483"/>
            <a:ext cx="2332" cy="422065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809226" y="4382425"/>
            <a:ext cx="1232924" cy="1123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V="1">
            <a:off x="1669446" y="3227841"/>
            <a:ext cx="1517981" cy="3610"/>
          </a:xfrm>
          <a:prstGeom prst="line">
            <a:avLst/>
          </a:prstGeom>
          <a:ln w="57150" cmpd="sng">
            <a:solidFill>
              <a:srgbClr val="0000FF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3187427" y="3211505"/>
            <a:ext cx="6350" cy="371475"/>
          </a:xfrm>
          <a:prstGeom prst="line">
            <a:avLst/>
          </a:prstGeom>
          <a:ln w="57150" cmpd="sng">
            <a:solidFill>
              <a:srgbClr val="0000FF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 flipV="1">
            <a:off x="3187427" y="3573589"/>
            <a:ext cx="1357944" cy="3610"/>
          </a:xfrm>
          <a:prstGeom prst="line">
            <a:avLst/>
          </a:prstGeom>
          <a:ln w="57150" cmpd="sng">
            <a:solidFill>
              <a:srgbClr val="0000FF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4545371" y="3544612"/>
            <a:ext cx="1686" cy="372012"/>
          </a:xfrm>
          <a:prstGeom prst="line">
            <a:avLst/>
          </a:prstGeom>
          <a:ln w="57150" cmpd="sng">
            <a:solidFill>
              <a:srgbClr val="0000FF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V="1">
            <a:off x="4545371" y="3917397"/>
            <a:ext cx="1335549" cy="1"/>
          </a:xfrm>
          <a:prstGeom prst="line">
            <a:avLst/>
          </a:prstGeom>
          <a:ln w="57150" cmpd="sng">
            <a:solidFill>
              <a:srgbClr val="0000FF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5878588" y="3905913"/>
            <a:ext cx="2332" cy="422065"/>
          </a:xfrm>
          <a:prstGeom prst="line">
            <a:avLst/>
          </a:prstGeom>
          <a:ln w="57150" cmpd="sng">
            <a:solidFill>
              <a:srgbClr val="0000FF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5880920" y="4326855"/>
            <a:ext cx="1161230" cy="1123"/>
          </a:xfrm>
          <a:prstGeom prst="line">
            <a:avLst/>
          </a:prstGeom>
          <a:ln w="57150" cmpd="sng">
            <a:solidFill>
              <a:srgbClr val="0000FF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7128387" y="3359946"/>
            <a:ext cx="16675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Open Reduction</a:t>
            </a:r>
            <a:endParaRPr lang="en-US" sz="1600" dirty="0"/>
          </a:p>
        </p:txBody>
      </p:sp>
      <p:cxnSp>
        <p:nvCxnSpPr>
          <p:cNvPr id="39" name="Straight Connector 38"/>
          <p:cNvCxnSpPr/>
          <p:nvPr/>
        </p:nvCxnSpPr>
        <p:spPr>
          <a:xfrm>
            <a:off x="6697406" y="3552579"/>
            <a:ext cx="430981" cy="0"/>
          </a:xfrm>
          <a:prstGeom prst="line">
            <a:avLst/>
          </a:prstGeom>
          <a:ln w="57150" cmpd="sng">
            <a:solidFill>
              <a:srgbClr val="0000FF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7128387" y="3001764"/>
            <a:ext cx="1290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Actual Dose</a:t>
            </a:r>
            <a:endParaRPr lang="en-US" sz="1600" dirty="0"/>
          </a:p>
        </p:txBody>
      </p:sp>
      <p:cxnSp>
        <p:nvCxnSpPr>
          <p:cNvPr id="44" name="Straight Connector 43"/>
          <p:cNvCxnSpPr/>
          <p:nvPr/>
        </p:nvCxnSpPr>
        <p:spPr>
          <a:xfrm>
            <a:off x="6697406" y="3201942"/>
            <a:ext cx="430981" cy="0"/>
          </a:xfrm>
          <a:prstGeom prst="line">
            <a:avLst/>
          </a:prstGeom>
          <a:ln w="57150" cmpd="sng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1669446" y="3138317"/>
            <a:ext cx="4299554" cy="0"/>
          </a:xfrm>
          <a:prstGeom prst="line">
            <a:avLst/>
          </a:prstGeom>
          <a:ln w="57150" cmpd="sng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5940152" y="3147814"/>
            <a:ext cx="0" cy="1111308"/>
          </a:xfrm>
          <a:prstGeom prst="line">
            <a:avLst/>
          </a:prstGeom>
          <a:ln w="57150" cmpd="sng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5940152" y="4259122"/>
            <a:ext cx="1101998" cy="0"/>
          </a:xfrm>
          <a:prstGeom prst="line">
            <a:avLst/>
          </a:prstGeom>
          <a:ln w="57150" cmpd="sng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7128387" y="3721247"/>
            <a:ext cx="20780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Deceptive Reduction</a:t>
            </a:r>
            <a:endParaRPr lang="en-US" sz="1600" dirty="0"/>
          </a:p>
        </p:txBody>
      </p:sp>
      <p:cxnSp>
        <p:nvCxnSpPr>
          <p:cNvPr id="57" name="Straight Connector 56"/>
          <p:cNvCxnSpPr/>
          <p:nvPr/>
        </p:nvCxnSpPr>
        <p:spPr>
          <a:xfrm>
            <a:off x="6706145" y="3938603"/>
            <a:ext cx="430981" cy="0"/>
          </a:xfrm>
          <a:prstGeom prst="line">
            <a:avLst/>
          </a:prstGeom>
          <a:ln w="57150" cmpd="sng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7382387" y="4061952"/>
            <a:ext cx="16218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Blind Reduction</a:t>
            </a:r>
            <a:endParaRPr lang="en-US" sz="1600" dirty="0"/>
          </a:p>
        </p:txBody>
      </p:sp>
      <p:sp>
        <p:nvSpPr>
          <p:cNvPr id="64" name="TextBox 63"/>
          <p:cNvSpPr txBox="1"/>
          <p:nvPr/>
        </p:nvSpPr>
        <p:spPr>
          <a:xfrm>
            <a:off x="7725287" y="4326855"/>
            <a:ext cx="7552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8000"/>
                </a:solidFill>
              </a:rPr>
              <a:t>?????</a:t>
            </a:r>
            <a:endParaRPr lang="en-US" sz="16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3373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10" grpId="0"/>
      <p:bldP spid="38" grpId="0"/>
      <p:bldP spid="56" grpId="0"/>
      <p:bldP spid="56" grpId="1"/>
      <p:bldP spid="63" grpId="0"/>
      <p:bldP spid="63" grpId="1"/>
      <p:bldP spid="64" grpId="0"/>
      <p:bldP spid="64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191519"/>
            <a:ext cx="7886700" cy="99417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Data Analysis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88950" y="1911337"/>
            <a:ext cx="834813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1. </a:t>
            </a:r>
            <a:r>
              <a:rPr lang="en-US" b="1" dirty="0" smtClean="0"/>
              <a:t>Day-by-Day</a:t>
            </a:r>
            <a:r>
              <a:rPr lang="en-US" b="1" dirty="0" smtClean="0"/>
              <a:t> </a:t>
            </a:r>
            <a:endParaRPr lang="en-US" b="1" dirty="0" smtClean="0"/>
          </a:p>
          <a:p>
            <a:endParaRPr lang="en-GB" sz="14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488950" y="2528426"/>
            <a:ext cx="8348134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</a:t>
            </a:r>
            <a:r>
              <a:rPr lang="en-US" b="1" dirty="0" smtClean="0"/>
              <a:t>. </a:t>
            </a:r>
            <a:r>
              <a:rPr lang="en-US" b="1" dirty="0" smtClean="0"/>
              <a:t>Longitudinal Mixed-Effects Models </a:t>
            </a:r>
            <a:r>
              <a:rPr lang="en-US" dirty="0" smtClean="0"/>
              <a:t>(group differences in </a:t>
            </a:r>
            <a:r>
              <a:rPr lang="en-US" dirty="0" smtClean="0">
                <a:solidFill>
                  <a:srgbClr val="E64626"/>
                </a:solidFill>
              </a:rPr>
              <a:t>rate of change</a:t>
            </a:r>
            <a:r>
              <a:rPr lang="en-US" dirty="0" smtClean="0"/>
              <a:t>)</a:t>
            </a:r>
            <a:endParaRPr lang="en-US" dirty="0" smtClean="0"/>
          </a:p>
          <a:p>
            <a:endParaRPr lang="en-GB" sz="1400" dirty="0" smtClean="0"/>
          </a:p>
        </p:txBody>
      </p:sp>
    </p:spTree>
    <p:extLst>
      <p:ext uri="{BB962C8B-B14F-4D97-AF65-F5344CB8AC3E}">
        <p14:creationId xmlns:p14="http://schemas.microsoft.com/office/powerpoint/2010/main" val="1875709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5" grpId="0"/>
    </p:bldLst>
  </p:timing>
</p:sld>
</file>

<file path=ppt/theme/theme1.xml><?xml version="1.0" encoding="utf-8"?>
<a:theme xmlns:a="http://schemas.openxmlformats.org/drawingml/2006/main" name="foodForThought_MillsColagiuri">
  <a:themeElements>
    <a:clrScheme name="The University of Sydney_Color Theme">
      <a:dk1>
        <a:sysClr val="windowText" lastClr="000000"/>
      </a:dk1>
      <a:lt1>
        <a:sysClr val="window" lastClr="FFFFFF"/>
      </a:lt1>
      <a:dk2>
        <a:srgbClr val="0148A4"/>
      </a:dk2>
      <a:lt2>
        <a:srgbClr val="EEECE1"/>
      </a:lt2>
      <a:accent1>
        <a:srgbClr val="E64626"/>
      </a:accent1>
      <a:accent2>
        <a:srgbClr val="EF8025"/>
      </a:accent2>
      <a:accent3>
        <a:srgbClr val="FFB800"/>
      </a:accent3>
      <a:accent4>
        <a:srgbClr val="5C923E"/>
      </a:accent4>
      <a:accent5>
        <a:srgbClr val="5496DB"/>
      </a:accent5>
      <a:accent6>
        <a:srgbClr val="0148A4"/>
      </a:accent6>
      <a:hlink>
        <a:srgbClr val="E64626"/>
      </a:hlink>
      <a:folHlink>
        <a:srgbClr val="F05133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ＭＳ Ｐゴシック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foodForThought_MillsColagiuri.potx</Template>
  <TotalTime>4383</TotalTime>
  <Words>745</Words>
  <Application>Microsoft Macintosh PowerPoint</Application>
  <PresentationFormat>On-screen Show (16:9)</PresentationFormat>
  <Paragraphs>135</Paragraphs>
  <Slides>24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foodForThought_MillsColagiuri</vt:lpstr>
      <vt:lpstr>Information About Caffeine Dose Affects Withdrawal During Dose Tapering Procedures Implications for Clinical Practice</vt:lpstr>
      <vt:lpstr>Rationale</vt:lpstr>
      <vt:lpstr>Research Question</vt:lpstr>
      <vt:lpstr>Translational Study</vt:lpstr>
      <vt:lpstr>Participants</vt:lpstr>
      <vt:lpstr>Tapered Dose Reduction Study  </vt:lpstr>
      <vt:lpstr>Something to Remember About Dose Tapers</vt:lpstr>
      <vt:lpstr>Tapered Dose Reduction Study  </vt:lpstr>
      <vt:lpstr>Data Analysis</vt:lpstr>
      <vt:lpstr>Tapered Caffeine Dose Reduction Study  </vt:lpstr>
      <vt:lpstr>Day-by-Day  </vt:lpstr>
      <vt:lpstr>Day-by-Day</vt:lpstr>
      <vt:lpstr>Day-by-Day</vt:lpstr>
      <vt:lpstr>Day-by-Day</vt:lpstr>
      <vt:lpstr>Day-by-Day</vt:lpstr>
      <vt:lpstr>Day-by-Day</vt:lpstr>
      <vt:lpstr>Day-by-Day</vt:lpstr>
      <vt:lpstr>Fitted Slopes</vt:lpstr>
      <vt:lpstr>Fitted Slopes</vt:lpstr>
      <vt:lpstr>Fitted Slopes</vt:lpstr>
      <vt:lpstr>Fitted Slopes</vt:lpstr>
      <vt:lpstr>Conclusions</vt:lpstr>
      <vt:lpstr>Blind Dose Tapers?</vt:lpstr>
      <vt:lpstr>PowerPoint Presentation</vt:lpstr>
    </vt:vector>
  </TitlesOfParts>
  <Company>Fuji Xerox Australia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Davy Chileshe</dc:creator>
  <cp:lastModifiedBy>Llewellyn Mills</cp:lastModifiedBy>
  <cp:revision>152</cp:revision>
  <dcterms:created xsi:type="dcterms:W3CDTF">2015-01-08T03:10:23Z</dcterms:created>
  <dcterms:modified xsi:type="dcterms:W3CDTF">2018-11-04T12:18:51Z</dcterms:modified>
</cp:coreProperties>
</file>

<file path=docProps/thumbnail.jpeg>
</file>